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9"/>
  </p:notesMasterIdLst>
  <p:sldIdLst>
    <p:sldId id="256" r:id="rId2"/>
    <p:sldId id="257" r:id="rId3"/>
    <p:sldId id="1556" r:id="rId4"/>
    <p:sldId id="261" r:id="rId5"/>
    <p:sldId id="258" r:id="rId6"/>
    <p:sldId id="260" r:id="rId7"/>
    <p:sldId id="262" r:id="rId8"/>
    <p:sldId id="265" r:id="rId9"/>
    <p:sldId id="266" r:id="rId10"/>
    <p:sldId id="264" r:id="rId11"/>
    <p:sldId id="263" r:id="rId12"/>
    <p:sldId id="1557" r:id="rId13"/>
    <p:sldId id="1550" r:id="rId14"/>
    <p:sldId id="1552" r:id="rId15"/>
    <p:sldId id="1555" r:id="rId16"/>
    <p:sldId id="1559" r:id="rId17"/>
    <p:sldId id="15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snapToGrid="0">
      <p:cViewPr varScale="1">
        <p:scale>
          <a:sx n="65" d="100"/>
          <a:sy n="65" d="100"/>
        </p:scale>
        <p:origin x="7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AD7A3-4E48-438B-B996-9807F817F92F}" type="datetimeFigureOut">
              <a:rPr lang="en-GB" smtClean="0"/>
              <a:t>20/07/2020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81394-D4AC-422A-A07D-C02C4F06DE55}" type="slidenum">
              <a:rPr lang="en-GB" smtClean="0"/>
              <a:t>‹#›</a:t>
            </a:fld>
            <a:endParaRPr lang="en-GB"/>
          </a:p>
        </p:txBody>
      </p:sp>
    </p:spTree>
    <p:extLst>
      <p:ext uri="{BB962C8B-B14F-4D97-AF65-F5344CB8AC3E}">
        <p14:creationId xmlns:p14="http://schemas.microsoft.com/office/powerpoint/2010/main" val="264790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ndsyourschooluniform.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note</a:t>
            </a:r>
            <a:r>
              <a:rPr lang="en-GB" baseline="0" dirty="0" smtClean="0"/>
              <a:t> that our nursery times have slightly changed. For your convenience  our nursery now finishes at the same time as the rest of the school. </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4</a:t>
            </a:fld>
            <a:endParaRPr lang="en-GB"/>
          </a:p>
        </p:txBody>
      </p:sp>
    </p:spTree>
    <p:extLst>
      <p:ext uri="{BB962C8B-B14F-4D97-AF65-F5344CB8AC3E}">
        <p14:creationId xmlns:p14="http://schemas.microsoft.com/office/powerpoint/2010/main" val="405759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Uniform can be purchased online from Marks and Spencer</a:t>
            </a:r>
            <a:r>
              <a:rPr lang="en-GB" baseline="0" dirty="0" smtClean="0"/>
              <a:t>. We ask that children wear…</a:t>
            </a:r>
            <a:endParaRPr lang="en-GB" dirty="0" smtClean="0"/>
          </a:p>
          <a:p>
            <a:pPr marL="0" indent="0">
              <a:buNone/>
            </a:pPr>
            <a:endParaRPr lang="en-GB" dirty="0" smtClean="0"/>
          </a:p>
          <a:p>
            <a:pPr marL="0" indent="0">
              <a:buNone/>
            </a:pPr>
            <a:r>
              <a:rPr lang="en-GB" dirty="0" smtClean="0">
                <a:hlinkClick r:id="rId3"/>
              </a:rPr>
              <a:t>https://www.mandsyourschooluniform.com/</a:t>
            </a:r>
            <a:endParaRPr lang="en-GB" dirty="0" smtClean="0"/>
          </a:p>
          <a:p>
            <a:pPr marL="0" indent="0">
              <a:buNone/>
            </a:pPr>
            <a:endParaRPr lang="en-GB" dirty="0" smtClean="0"/>
          </a:p>
          <a:p>
            <a:pPr marL="0" indent="0">
              <a:buNone/>
            </a:pPr>
            <a:r>
              <a:rPr lang="en-GB" dirty="0" smtClean="0"/>
              <a:t>The information is in your Parent Guide.</a:t>
            </a:r>
          </a:p>
          <a:p>
            <a:r>
              <a:rPr lang="en-GB" dirty="0" smtClean="0"/>
              <a:t>25% of all uniform from</a:t>
            </a:r>
            <a:r>
              <a:rPr lang="en-GB" baseline="0" dirty="0" smtClean="0"/>
              <a:t> M&amp;S</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13</a:t>
            </a:fld>
            <a:endParaRPr lang="en-GB"/>
          </a:p>
        </p:txBody>
      </p:sp>
    </p:spTree>
    <p:extLst>
      <p:ext uri="{BB962C8B-B14F-4D97-AF65-F5344CB8AC3E}">
        <p14:creationId xmlns:p14="http://schemas.microsoft.com/office/powerpoint/2010/main" val="20411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During the session</a:t>
            </a:r>
            <a:r>
              <a:rPr lang="en-GB" baseline="0" dirty="0" smtClean="0"/>
              <a:t> children </a:t>
            </a:r>
            <a:r>
              <a:rPr lang="en-GB" dirty="0" smtClean="0"/>
              <a:t>can explore both indoor and outdoors. Our caring, professional team provide exciting activities that foster children’s independence, resilience, self-esteem, self-belief and self- confidence.  Our</a:t>
            </a:r>
            <a:r>
              <a:rPr lang="en-GB" baseline="0" dirty="0" smtClean="0"/>
              <a:t> planning provides a range of experiences for children to accelerate within the </a:t>
            </a:r>
            <a:r>
              <a:rPr lang="en-GB" sz="1200" b="0" i="0" kern="1200" dirty="0" smtClean="0">
                <a:solidFill>
                  <a:schemeClr val="tx1"/>
                </a:solidFill>
                <a:effectLst/>
                <a:latin typeface="+mn-lt"/>
                <a:ea typeface="+mn-ea"/>
                <a:cs typeface="+mn-cs"/>
              </a:rPr>
              <a:t>prime areas.</a:t>
            </a:r>
            <a:r>
              <a:rPr lang="en-GB" sz="1200" b="0" i="0" kern="1200" baseline="0" dirty="0" smtClean="0">
                <a:solidFill>
                  <a:schemeClr val="tx1"/>
                </a:solidFill>
                <a:effectLst/>
                <a:latin typeface="+mn-lt"/>
                <a:ea typeface="+mn-ea"/>
                <a:cs typeface="+mn-cs"/>
              </a:rPr>
              <a:t> The prime </a:t>
            </a:r>
            <a:r>
              <a:rPr lang="en-GB" sz="1200" b="0" i="0" kern="1200" dirty="0" smtClean="0">
                <a:solidFill>
                  <a:schemeClr val="tx1"/>
                </a:solidFill>
                <a:effectLst/>
                <a:latin typeface="+mn-lt"/>
                <a:ea typeface="+mn-ea"/>
                <a:cs typeface="+mn-cs"/>
              </a:rPr>
              <a:t>areas</a:t>
            </a:r>
            <a:r>
              <a:rPr lang="en-GB" sz="1200" b="0" i="0" kern="1200" baseline="0" dirty="0" smtClean="0">
                <a:solidFill>
                  <a:schemeClr val="tx1"/>
                </a:solidFill>
                <a:effectLst/>
                <a:latin typeface="+mn-lt"/>
                <a:ea typeface="+mn-ea"/>
                <a:cs typeface="+mn-cs"/>
              </a:rPr>
              <a:t> are </a:t>
            </a:r>
            <a:r>
              <a:rPr lang="en-GB" sz="1200" b="0" i="0" kern="1200" dirty="0" smtClean="0">
                <a:solidFill>
                  <a:schemeClr val="tx1"/>
                </a:solidFill>
                <a:effectLst/>
                <a:latin typeface="+mn-lt"/>
                <a:ea typeface="+mn-ea"/>
                <a:cs typeface="+mn-cs"/>
              </a:rPr>
              <a:t>important because they lay the foundations for children’s success in all other areas of learning and of life:</a:t>
            </a:r>
          </a:p>
          <a:p>
            <a:r>
              <a:rPr lang="en-GB" sz="1200" b="0" i="0" kern="1200" dirty="0" smtClean="0">
                <a:solidFill>
                  <a:schemeClr val="tx1"/>
                </a:solidFill>
                <a:effectLst/>
                <a:latin typeface="+mn-lt"/>
                <a:ea typeface="+mn-ea"/>
                <a:cs typeface="+mn-cs"/>
              </a:rPr>
              <a:t>Personal, Social and Emotional Development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Physical Development    Communication and Language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 rigorous reading and mathematics  programme RWI and Power Maths supports the development of children’s early reading, writing and mathematical  skills.</a:t>
            </a:r>
          </a:p>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14</a:t>
            </a:fld>
            <a:endParaRPr lang="en-GB"/>
          </a:p>
        </p:txBody>
      </p:sp>
    </p:spTree>
    <p:extLst>
      <p:ext uri="{BB962C8B-B14F-4D97-AF65-F5344CB8AC3E}">
        <p14:creationId xmlns:p14="http://schemas.microsoft.com/office/powerpoint/2010/main" val="53140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15</a:t>
            </a:fld>
            <a:endParaRPr lang="en-GB"/>
          </a:p>
        </p:txBody>
      </p:sp>
    </p:spTree>
    <p:extLst>
      <p:ext uri="{BB962C8B-B14F-4D97-AF65-F5344CB8AC3E}">
        <p14:creationId xmlns:p14="http://schemas.microsoft.com/office/powerpoint/2010/main" val="21600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16</a:t>
            </a:fld>
            <a:endParaRPr lang="en-GB"/>
          </a:p>
        </p:txBody>
      </p:sp>
    </p:spTree>
    <p:extLst>
      <p:ext uri="{BB962C8B-B14F-4D97-AF65-F5344CB8AC3E}">
        <p14:creationId xmlns:p14="http://schemas.microsoft.com/office/powerpoint/2010/main" val="347520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17</a:t>
            </a:fld>
            <a:endParaRPr lang="en-GB"/>
          </a:p>
        </p:txBody>
      </p:sp>
    </p:spTree>
    <p:extLst>
      <p:ext uri="{BB962C8B-B14F-4D97-AF65-F5344CB8AC3E}">
        <p14:creationId xmlns:p14="http://schemas.microsoft.com/office/powerpoint/2010/main" val="87772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We eagerly await meeting our newest pupils and look forward to children joining us in September. </a:t>
            </a:r>
          </a:p>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5</a:t>
            </a:fld>
            <a:endParaRPr lang="en-GB"/>
          </a:p>
        </p:txBody>
      </p:sp>
    </p:spTree>
    <p:extLst>
      <p:ext uri="{BB962C8B-B14F-4D97-AF65-F5344CB8AC3E}">
        <p14:creationId xmlns:p14="http://schemas.microsoft.com/office/powerpoint/2010/main" val="307740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Mornings can be a very busy time for us, some children need support transitioning into school from home and this is entirely normal. Once all the children have left our care in the evening, you may wish to have a face to face conversation. We are aware some parents/carers work long hours and we would encourage you to ring school to arrange a mutually convenient time should you need to talk with us.</a:t>
            </a:r>
          </a:p>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6</a:t>
            </a:fld>
            <a:endParaRPr lang="en-GB"/>
          </a:p>
        </p:txBody>
      </p:sp>
    </p:spTree>
    <p:extLst>
      <p:ext uri="{BB962C8B-B14F-4D97-AF65-F5344CB8AC3E}">
        <p14:creationId xmlns:p14="http://schemas.microsoft.com/office/powerpoint/2010/main" val="72319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Transition</a:t>
            </a:r>
            <a:r>
              <a:rPr lang="en-GB" baseline="0" dirty="0" smtClean="0"/>
              <a:t> times </a:t>
            </a:r>
            <a:r>
              <a:rPr lang="en-GB" dirty="0" smtClean="0"/>
              <a:t>can be a very busy for us, some children need support transitioning into school from home and this is entirely normal. Once all the children have left our care in the evening, you may wish to have a face to face conversation. We are aware some parents/carers work long hours and we would encourage you to ring school to arrange a mutually convenient time should you need to talk with us.</a:t>
            </a:r>
          </a:p>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7</a:t>
            </a:fld>
            <a:endParaRPr lang="en-GB"/>
          </a:p>
        </p:txBody>
      </p:sp>
    </p:spTree>
    <p:extLst>
      <p:ext uri="{BB962C8B-B14F-4D97-AF65-F5344CB8AC3E}">
        <p14:creationId xmlns:p14="http://schemas.microsoft.com/office/powerpoint/2010/main" val="386750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Here, at Malvern, working with families and the community is at the heart of all that we do.</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the EYFS we host ‘Stay &amp; Play’ - you will be invited in to school, to work collaboratively to build on and extend your child’s learning through play. At various points within the year we have parent workshops. These workshops will offer you advice and tips on how to support your child’s learning at home. As such, these sessions really are invaluable. If parents are unable to attend, we welcome other family members to join us wherever practicable.  You will find that during your time with us in EYFS, children venture around the local community and beyond. We value parental support and actively encourage parents to come with us. Malvern is at the heart of the community, our exciting local functions, ‘Autumn Festival’ and ‘Summer Carnival’ are a celebration of our local community and we hope you will join us at these events. The dates of all key events are listed in your child’s planner and school website. </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8</a:t>
            </a:fld>
            <a:endParaRPr lang="en-GB"/>
          </a:p>
        </p:txBody>
      </p:sp>
    </p:spTree>
    <p:extLst>
      <p:ext uri="{BB962C8B-B14F-4D97-AF65-F5344CB8AC3E}">
        <p14:creationId xmlns:p14="http://schemas.microsoft.com/office/powerpoint/2010/main" val="333237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9</a:t>
            </a:fld>
            <a:endParaRPr lang="en-GB"/>
          </a:p>
        </p:txBody>
      </p:sp>
    </p:spTree>
    <p:extLst>
      <p:ext uri="{BB962C8B-B14F-4D97-AF65-F5344CB8AC3E}">
        <p14:creationId xmlns:p14="http://schemas.microsoft.com/office/powerpoint/2010/main" val="70520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workshop is invaluable to your child’s development in reading. We understand many of our parents have working and other commitments at various times of the day. To accommodate this, we facilitate workshops at different times wherever possible. If parents are unable to attend, we would welcome another family member to join us. </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10</a:t>
            </a:fld>
            <a:endParaRPr lang="en-GB"/>
          </a:p>
        </p:txBody>
      </p:sp>
    </p:spTree>
    <p:extLst>
      <p:ext uri="{BB962C8B-B14F-4D97-AF65-F5344CB8AC3E}">
        <p14:creationId xmlns:p14="http://schemas.microsoft.com/office/powerpoint/2010/main" val="204421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11</a:t>
            </a:fld>
            <a:endParaRPr lang="en-GB"/>
          </a:p>
        </p:txBody>
      </p:sp>
    </p:spTree>
    <p:extLst>
      <p:ext uri="{BB962C8B-B14F-4D97-AF65-F5344CB8AC3E}">
        <p14:creationId xmlns:p14="http://schemas.microsoft.com/office/powerpoint/2010/main" val="144142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encourage all children to be ‘school ready’ when they enrol at Malvern. Being ‘school ready’ develops children’s self-esteem, self-belief and self- confidence. The more children can do independently, the more they will believe they can achieve. Belief is the key to success and we encourage all children’s achievements to be celebrated</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12</a:t>
            </a:fld>
            <a:endParaRPr lang="en-GB"/>
          </a:p>
        </p:txBody>
      </p:sp>
    </p:spTree>
    <p:extLst>
      <p:ext uri="{BB962C8B-B14F-4D97-AF65-F5344CB8AC3E}">
        <p14:creationId xmlns:p14="http://schemas.microsoft.com/office/powerpoint/2010/main" val="152666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303528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67099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3454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31233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5075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42282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82975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80734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08576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329629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E0F7D-EDA3-469F-8A5A-0FDD0D85293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33980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6E0F7D-EDA3-469F-8A5A-0FDD0D85293D}" type="datetimeFigureOut">
              <a:rPr lang="en-GB" smtClean="0"/>
              <a:t>20/07/2020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53966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6E0F7D-EDA3-469F-8A5A-0FDD0D85293D}" type="datetimeFigureOut">
              <a:rPr lang="en-GB" smtClean="0"/>
              <a:t>20/07/2020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3181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E0F7D-EDA3-469F-8A5A-0FDD0D85293D}" type="datetimeFigureOut">
              <a:rPr lang="en-GB" smtClean="0"/>
              <a:t>20/07/2020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64096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E0F7D-EDA3-469F-8A5A-0FDD0D85293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65881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E0F7D-EDA3-469F-8A5A-0FDD0D85293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04457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6E0F7D-EDA3-469F-8A5A-0FDD0D85293D}" type="datetimeFigureOut">
              <a:rPr lang="en-GB" smtClean="0"/>
              <a:t>20/07/2020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30A64A-36C3-47B1-A316-269FAA35796B}" type="slidenum">
              <a:rPr lang="en-GB" smtClean="0"/>
              <a:t>‹#›</a:t>
            </a:fld>
            <a:endParaRPr lang="en-GB"/>
          </a:p>
        </p:txBody>
      </p:sp>
    </p:spTree>
    <p:extLst>
      <p:ext uri="{BB962C8B-B14F-4D97-AF65-F5344CB8AC3E}">
        <p14:creationId xmlns:p14="http://schemas.microsoft.com/office/powerpoint/2010/main" val="39360634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ndsyourschooluniform.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mark-kidsinbloom@hotmai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4330" y="266734"/>
            <a:ext cx="2089806" cy="2687423"/>
          </a:xfrm>
          <a:prstGeom prst="rect">
            <a:avLst/>
          </a:prstGeom>
        </p:spPr>
      </p:pic>
      <p:sp>
        <p:nvSpPr>
          <p:cNvPr id="5" name="Title 1"/>
          <p:cNvSpPr>
            <a:spLocks noGrp="1"/>
          </p:cNvSpPr>
          <p:nvPr>
            <p:ph type="ctrTitle"/>
          </p:nvPr>
        </p:nvSpPr>
        <p:spPr>
          <a:xfrm>
            <a:off x="1577771" y="3542053"/>
            <a:ext cx="8448430" cy="747508"/>
          </a:xfrm>
        </p:spPr>
        <p:txBody>
          <a:bodyPr>
            <a:normAutofit fontScale="90000"/>
          </a:bodyPr>
          <a:lstStyle/>
          <a:p>
            <a:pPr algn="ctr"/>
            <a:r>
              <a:rPr lang="en-US" dirty="0">
                <a:solidFill>
                  <a:schemeClr val="tx1"/>
                </a:solidFill>
              </a:rPr>
              <a:t>Malvern Primary </a:t>
            </a:r>
            <a:r>
              <a:rPr lang="en-US" dirty="0" smtClean="0">
                <a:solidFill>
                  <a:schemeClr val="tx1"/>
                </a:solidFill>
              </a:rPr>
              <a:t>School</a:t>
            </a:r>
            <a:endParaRPr lang="en-US" dirty="0">
              <a:solidFill>
                <a:schemeClr val="tx1"/>
              </a:solidFill>
            </a:endParaRPr>
          </a:p>
        </p:txBody>
      </p:sp>
      <p:sp>
        <p:nvSpPr>
          <p:cNvPr id="6" name="Subtitle 2"/>
          <p:cNvSpPr>
            <a:spLocks noGrp="1"/>
          </p:cNvSpPr>
          <p:nvPr>
            <p:ph type="subTitle" idx="1"/>
          </p:nvPr>
        </p:nvSpPr>
        <p:spPr>
          <a:xfrm>
            <a:off x="1577771" y="4877457"/>
            <a:ext cx="7550061" cy="1742074"/>
          </a:xfrm>
        </p:spPr>
        <p:txBody>
          <a:bodyPr/>
          <a:lstStyle/>
          <a:p>
            <a:r>
              <a:rPr lang="en-US" dirty="0" smtClean="0">
                <a:solidFill>
                  <a:schemeClr val="tx1"/>
                </a:solidFill>
              </a:rPr>
              <a:t>Welcome</a:t>
            </a:r>
          </a:p>
          <a:p>
            <a:r>
              <a:rPr lang="en-US" dirty="0" smtClean="0">
                <a:solidFill>
                  <a:schemeClr val="tx1"/>
                </a:solidFill>
              </a:rPr>
              <a:t>Nursery Class </a:t>
            </a:r>
            <a:r>
              <a:rPr lang="en-US" dirty="0">
                <a:solidFill>
                  <a:schemeClr val="tx1"/>
                </a:solidFill>
              </a:rPr>
              <a:t>– September, </a:t>
            </a:r>
            <a:r>
              <a:rPr lang="en-US" dirty="0" smtClean="0">
                <a:solidFill>
                  <a:schemeClr val="tx1"/>
                </a:solidFill>
              </a:rPr>
              <a:t>2020</a:t>
            </a:r>
            <a:endParaRPr lang="en-US" dirty="0">
              <a:solidFill>
                <a:schemeClr val="tx1"/>
              </a:solidFill>
            </a:endParaRPr>
          </a:p>
        </p:txBody>
      </p:sp>
    </p:spTree>
    <p:extLst>
      <p:ext uri="{BB962C8B-B14F-4D97-AF65-F5344CB8AC3E}">
        <p14:creationId xmlns:p14="http://schemas.microsoft.com/office/powerpoint/2010/main" val="426768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928048" y="150125"/>
            <a:ext cx="11873456" cy="747508"/>
          </a:xfrm>
        </p:spPr>
        <p:txBody>
          <a:bodyPr>
            <a:normAutofit fontScale="90000"/>
          </a:bodyPr>
          <a:lstStyle/>
          <a:p>
            <a:pPr algn="ctr"/>
            <a:r>
              <a:rPr lang="en-GB" dirty="0" smtClean="0">
                <a:solidFill>
                  <a:schemeClr val="tx1"/>
                </a:solidFill>
              </a:rPr>
              <a:t>Home Learning </a:t>
            </a:r>
            <a:endParaRPr lang="en-US" dirty="0">
              <a:solidFill>
                <a:schemeClr val="tx1"/>
              </a:solidFill>
            </a:endParaRPr>
          </a:p>
        </p:txBody>
      </p:sp>
      <p:sp>
        <p:nvSpPr>
          <p:cNvPr id="7" name="Content Placeholder 13"/>
          <p:cNvSpPr>
            <a:spLocks noGrp="1"/>
          </p:cNvSpPr>
          <p:nvPr>
            <p:ph type="subTitle" idx="1"/>
          </p:nvPr>
        </p:nvSpPr>
        <p:spPr>
          <a:xfrm>
            <a:off x="709683" y="1187355"/>
            <a:ext cx="7779224" cy="5670645"/>
          </a:xfrm>
        </p:spPr>
        <p:txBody>
          <a:bodyPr>
            <a:normAutofit fontScale="92500" lnSpcReduction="10000"/>
          </a:bodyPr>
          <a:lstStyle/>
          <a:p>
            <a:pPr algn="just"/>
            <a:r>
              <a:rPr lang="en-GB" sz="1700" dirty="0">
                <a:solidFill>
                  <a:schemeClr val="tx1"/>
                </a:solidFill>
              </a:rPr>
              <a:t>Parents and children will be asked to engage in a ‘Home Learning’ practical activity. The task will be consolidation of recent learning. We will post the ‘Home Learning’ task on Tapestry for you and your child to enjoy</a:t>
            </a:r>
            <a:r>
              <a:rPr lang="en-GB" sz="1700" dirty="0" smtClean="0">
                <a:solidFill>
                  <a:schemeClr val="tx1"/>
                </a:solidFill>
              </a:rPr>
              <a:t>. We will host a Tapestry meeting to explain how to use the platform </a:t>
            </a:r>
            <a:endParaRPr lang="en-GB" sz="1700" dirty="0">
              <a:solidFill>
                <a:schemeClr val="tx1"/>
              </a:solidFill>
            </a:endParaRPr>
          </a:p>
          <a:p>
            <a:pPr algn="just"/>
            <a:endParaRPr lang="en-GB" sz="1700" dirty="0"/>
          </a:p>
          <a:p>
            <a:pPr algn="ctr"/>
            <a:r>
              <a:rPr lang="en-GB" sz="1700" b="1" u="sng" dirty="0">
                <a:solidFill>
                  <a:schemeClr val="tx1"/>
                </a:solidFill>
              </a:rPr>
              <a:t>Wednesday 30</a:t>
            </a:r>
            <a:r>
              <a:rPr lang="en-GB" sz="1700" b="1" u="sng" baseline="30000" dirty="0">
                <a:solidFill>
                  <a:schemeClr val="tx1"/>
                </a:solidFill>
              </a:rPr>
              <a:t>th</a:t>
            </a:r>
            <a:r>
              <a:rPr lang="en-GB" sz="1700" b="1" u="sng" dirty="0">
                <a:solidFill>
                  <a:schemeClr val="tx1"/>
                </a:solidFill>
              </a:rPr>
              <a:t> </a:t>
            </a:r>
            <a:r>
              <a:rPr lang="en-GB" sz="1700" b="1" u="sng" dirty="0" smtClean="0">
                <a:solidFill>
                  <a:schemeClr val="tx1"/>
                </a:solidFill>
              </a:rPr>
              <a:t>September 2020 </a:t>
            </a:r>
          </a:p>
          <a:p>
            <a:pPr algn="ctr"/>
            <a:r>
              <a:rPr lang="en-GB" sz="1700" dirty="0">
                <a:solidFill>
                  <a:schemeClr val="tx1"/>
                </a:solidFill>
              </a:rPr>
              <a:t/>
            </a:r>
            <a:br>
              <a:rPr lang="en-GB" sz="1700" dirty="0">
                <a:solidFill>
                  <a:schemeClr val="tx1"/>
                </a:solidFill>
              </a:rPr>
            </a:br>
            <a:r>
              <a:rPr lang="en-GB" sz="1700" dirty="0"/>
              <a:t/>
            </a:r>
            <a:br>
              <a:rPr lang="en-GB" sz="1700" dirty="0"/>
            </a:br>
            <a:r>
              <a:rPr lang="en-GB" sz="1700" dirty="0">
                <a:solidFill>
                  <a:schemeClr val="tx1"/>
                </a:solidFill>
              </a:rPr>
              <a:t>9.00am 		</a:t>
            </a:r>
            <a:r>
              <a:rPr lang="en-GB" sz="1700" dirty="0" smtClean="0">
                <a:solidFill>
                  <a:schemeClr val="tx1"/>
                </a:solidFill>
              </a:rPr>
              <a:t>	</a:t>
            </a:r>
            <a:r>
              <a:rPr lang="en-GB" sz="1700" dirty="0">
                <a:solidFill>
                  <a:schemeClr val="tx1"/>
                </a:solidFill>
              </a:rPr>
              <a:t>	or	</a:t>
            </a:r>
            <a:r>
              <a:rPr lang="en-GB" sz="1700" dirty="0" smtClean="0">
                <a:solidFill>
                  <a:schemeClr val="tx1"/>
                </a:solidFill>
              </a:rPr>
              <a:t>	    	</a:t>
            </a:r>
            <a:r>
              <a:rPr lang="en-GB" sz="1700" dirty="0">
                <a:solidFill>
                  <a:schemeClr val="tx1"/>
                </a:solidFill>
              </a:rPr>
              <a:t>	 </a:t>
            </a:r>
            <a:r>
              <a:rPr lang="en-GB" sz="1700" dirty="0" smtClean="0">
                <a:solidFill>
                  <a:schemeClr val="tx1"/>
                </a:solidFill>
              </a:rPr>
              <a:t>5.00pm</a:t>
            </a:r>
          </a:p>
          <a:p>
            <a:pPr algn="ctr"/>
            <a:endParaRPr lang="en-GB" sz="1700" dirty="0" smtClean="0">
              <a:solidFill>
                <a:schemeClr val="tx1"/>
              </a:solidFill>
            </a:endParaRPr>
          </a:p>
          <a:p>
            <a:pPr algn="ctr"/>
            <a:endParaRPr lang="en-GB" sz="1700" dirty="0">
              <a:solidFill>
                <a:schemeClr val="tx1"/>
              </a:solidFill>
            </a:endParaRPr>
          </a:p>
          <a:p>
            <a:pPr algn="just"/>
            <a:r>
              <a:rPr lang="en-GB" sz="1700" dirty="0" smtClean="0">
                <a:solidFill>
                  <a:schemeClr val="tx1"/>
                </a:solidFill>
              </a:rPr>
              <a:t>Children will also bring home a book to share with you. We will be hosting a parent reading workshop in October, this will give you ideas on how best to support your child’s early reading at home.   </a:t>
            </a:r>
            <a:br>
              <a:rPr lang="en-GB" sz="1700" dirty="0" smtClean="0">
                <a:solidFill>
                  <a:schemeClr val="tx1"/>
                </a:solidFill>
              </a:rPr>
            </a:br>
            <a:endParaRPr lang="en-GB" sz="1700" dirty="0" smtClean="0">
              <a:solidFill>
                <a:schemeClr val="tx1"/>
              </a:solidFill>
            </a:endParaRPr>
          </a:p>
          <a:p>
            <a:pPr algn="just"/>
            <a:endParaRPr lang="en-GB" sz="1700" dirty="0" smtClean="0">
              <a:solidFill>
                <a:schemeClr val="tx1"/>
              </a:solidFill>
            </a:endParaRPr>
          </a:p>
          <a:p>
            <a:pPr algn="ctr"/>
            <a:r>
              <a:rPr lang="en-GB" sz="1700" b="1" u="sng" dirty="0" smtClean="0">
                <a:solidFill>
                  <a:schemeClr val="tx1"/>
                </a:solidFill>
              </a:rPr>
              <a:t>Wednesday 21</a:t>
            </a:r>
            <a:r>
              <a:rPr lang="en-GB" sz="1700" b="1" u="sng" baseline="30000" dirty="0" smtClean="0">
                <a:solidFill>
                  <a:schemeClr val="tx1"/>
                </a:solidFill>
              </a:rPr>
              <a:t>st</a:t>
            </a:r>
            <a:r>
              <a:rPr lang="en-GB" sz="1700" b="1" u="sng" dirty="0" smtClean="0">
                <a:solidFill>
                  <a:schemeClr val="tx1"/>
                </a:solidFill>
              </a:rPr>
              <a:t> October 2020 </a:t>
            </a:r>
          </a:p>
          <a:p>
            <a:pPr algn="ctr"/>
            <a:r>
              <a:rPr lang="en-GB" sz="1700" dirty="0" smtClean="0">
                <a:solidFill>
                  <a:schemeClr val="tx1"/>
                </a:solidFill>
              </a:rPr>
              <a:t/>
            </a:r>
            <a:br>
              <a:rPr lang="en-GB" sz="1700" dirty="0" smtClean="0">
                <a:solidFill>
                  <a:schemeClr val="tx1"/>
                </a:solidFill>
              </a:rPr>
            </a:br>
            <a:r>
              <a:rPr lang="en-GB" sz="1700" dirty="0" smtClean="0">
                <a:solidFill>
                  <a:schemeClr val="tx1"/>
                </a:solidFill>
              </a:rPr>
              <a:t/>
            </a:r>
            <a:br>
              <a:rPr lang="en-GB" sz="1700" dirty="0" smtClean="0">
                <a:solidFill>
                  <a:schemeClr val="tx1"/>
                </a:solidFill>
              </a:rPr>
            </a:br>
            <a:r>
              <a:rPr lang="en-GB" sz="1700" dirty="0" smtClean="0">
                <a:solidFill>
                  <a:schemeClr val="tx1"/>
                </a:solidFill>
              </a:rPr>
              <a:t>10.45am 					or				 3.40pm</a:t>
            </a:r>
          </a:p>
          <a:p>
            <a:pPr algn="just"/>
            <a:endParaRPr lang="en-GB" dirty="0"/>
          </a:p>
          <a:p>
            <a:pPr algn="just"/>
            <a:endParaRPr lang="en-GB" dirty="0"/>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9291039" y="1787122"/>
            <a:ext cx="2677951" cy="3412675"/>
          </a:xfrm>
          <a:prstGeom prst="rect">
            <a:avLst/>
          </a:prstGeom>
          <a:ln w="762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1114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04967" y="163773"/>
            <a:ext cx="11873456" cy="747508"/>
          </a:xfrm>
        </p:spPr>
        <p:txBody>
          <a:bodyPr>
            <a:normAutofit fontScale="90000"/>
          </a:bodyPr>
          <a:lstStyle/>
          <a:p>
            <a:pPr algn="ctr"/>
            <a:r>
              <a:rPr lang="en-GB" dirty="0" smtClean="0">
                <a:solidFill>
                  <a:schemeClr val="tx1"/>
                </a:solidFill>
              </a:rPr>
              <a:t>Book Bag and Planners </a:t>
            </a:r>
            <a:endParaRPr lang="en-US" dirty="0">
              <a:solidFill>
                <a:schemeClr val="tx1"/>
              </a:solidFill>
            </a:endParaRPr>
          </a:p>
        </p:txBody>
      </p:sp>
      <p:sp>
        <p:nvSpPr>
          <p:cNvPr id="7" name="Content Placeholder 13"/>
          <p:cNvSpPr>
            <a:spLocks noGrp="1"/>
          </p:cNvSpPr>
          <p:nvPr>
            <p:ph type="subTitle" idx="1"/>
          </p:nvPr>
        </p:nvSpPr>
        <p:spPr>
          <a:xfrm>
            <a:off x="586855" y="1678675"/>
            <a:ext cx="5854890" cy="4612944"/>
          </a:xfrm>
        </p:spPr>
        <p:txBody>
          <a:bodyPr>
            <a:normAutofit/>
          </a:bodyPr>
          <a:lstStyle/>
          <a:p>
            <a:pPr algn="just"/>
            <a:r>
              <a:rPr lang="en-GB" sz="1700" dirty="0" smtClean="0">
                <a:solidFill>
                  <a:schemeClr val="tx1"/>
                </a:solidFill>
              </a:rPr>
              <a:t>Your child's book bag is </a:t>
            </a:r>
            <a:r>
              <a:rPr lang="en-GB" sz="1700" dirty="0">
                <a:solidFill>
                  <a:schemeClr val="tx1"/>
                </a:solidFill>
              </a:rPr>
              <a:t>a very important piece of kit.  It will contain your child’s </a:t>
            </a:r>
            <a:r>
              <a:rPr lang="en-GB" sz="1700" dirty="0" smtClean="0">
                <a:solidFill>
                  <a:schemeClr val="tx1"/>
                </a:solidFill>
              </a:rPr>
              <a:t>planner</a:t>
            </a:r>
            <a:r>
              <a:rPr lang="en-GB" sz="1700" dirty="0">
                <a:solidFill>
                  <a:schemeClr val="tx1"/>
                </a:solidFill>
              </a:rPr>
              <a:t>, reading book, and any letters which are sent </a:t>
            </a:r>
            <a:r>
              <a:rPr lang="en-GB" sz="1700" dirty="0" smtClean="0">
                <a:solidFill>
                  <a:schemeClr val="tx1"/>
                </a:solidFill>
              </a:rPr>
              <a:t>home.</a:t>
            </a:r>
          </a:p>
          <a:p>
            <a:pPr algn="just"/>
            <a:endParaRPr lang="en-GB" sz="1700" dirty="0" smtClean="0">
              <a:solidFill>
                <a:schemeClr val="tx1"/>
              </a:solidFill>
            </a:endParaRPr>
          </a:p>
          <a:p>
            <a:pPr algn="just"/>
            <a:r>
              <a:rPr lang="en-GB" sz="1700" dirty="0" smtClean="0">
                <a:solidFill>
                  <a:schemeClr val="tx1"/>
                </a:solidFill>
              </a:rPr>
              <a:t>We check your child’s planner each day and we politely request you do the same. </a:t>
            </a:r>
            <a:r>
              <a:rPr lang="en-GB" sz="1700" dirty="0">
                <a:solidFill>
                  <a:schemeClr val="tx1"/>
                </a:solidFill>
              </a:rPr>
              <a:t>P</a:t>
            </a:r>
            <a:r>
              <a:rPr lang="en-GB" sz="1700" dirty="0" smtClean="0">
                <a:solidFill>
                  <a:schemeClr val="tx1"/>
                </a:solidFill>
              </a:rPr>
              <a:t>lease record each reading session in the planner. </a:t>
            </a: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
            </a:r>
            <a:br>
              <a:rPr lang="en-GB" sz="1700" dirty="0" smtClean="0">
                <a:solidFill>
                  <a:schemeClr val="tx1"/>
                </a:solidFill>
              </a:rPr>
            </a:br>
            <a:r>
              <a:rPr lang="en-GB" sz="1700" dirty="0" smtClean="0">
                <a:solidFill>
                  <a:schemeClr val="tx1"/>
                </a:solidFill>
              </a:rPr>
              <a:t>There is a lot of useful information in the planner. Such as dates of our; community events, school trips, parent workshops and term dates. There is also guidance to support your child’s learning and development at home. </a:t>
            </a:r>
            <a:endParaRPr lang="en-GB" sz="1700" dirty="0">
              <a:solidFill>
                <a:schemeClr val="tx1"/>
              </a:solidFill>
            </a:endParaRPr>
          </a:p>
        </p:txBody>
      </p:sp>
      <p:pic>
        <p:nvPicPr>
          <p:cNvPr id="8" name="Picture Placehold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59993" y="2273141"/>
            <a:ext cx="3448784" cy="2739729"/>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8608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68740" y="163773"/>
            <a:ext cx="11873456" cy="747508"/>
          </a:xfrm>
        </p:spPr>
        <p:txBody>
          <a:bodyPr>
            <a:normAutofit fontScale="90000"/>
          </a:bodyPr>
          <a:lstStyle/>
          <a:p>
            <a:pPr algn="ctr"/>
            <a:r>
              <a:rPr lang="en-GB" dirty="0" smtClean="0">
                <a:solidFill>
                  <a:schemeClr val="tx1"/>
                </a:solidFill>
              </a:rPr>
              <a:t>Getting your child ‘school ready’</a:t>
            </a:r>
            <a:endParaRPr lang="en-US" dirty="0">
              <a:solidFill>
                <a:schemeClr val="tx1"/>
              </a:solidFill>
            </a:endParaRPr>
          </a:p>
        </p:txBody>
      </p:sp>
      <p:sp>
        <p:nvSpPr>
          <p:cNvPr id="7" name="Content Placeholder 13"/>
          <p:cNvSpPr>
            <a:spLocks noGrp="1"/>
          </p:cNvSpPr>
          <p:nvPr>
            <p:ph type="subTitle" idx="1"/>
          </p:nvPr>
        </p:nvSpPr>
        <p:spPr>
          <a:xfrm>
            <a:off x="859809" y="1023582"/>
            <a:ext cx="8366077" cy="5131558"/>
          </a:xfrm>
        </p:spPr>
        <p:txBody>
          <a:bodyPr>
            <a:noAutofit/>
          </a:bodyPr>
          <a:lstStyle/>
          <a:p>
            <a:pPr algn="just"/>
            <a:r>
              <a:rPr lang="en-GB" sz="1700" dirty="0" smtClean="0">
                <a:solidFill>
                  <a:schemeClr val="tx1"/>
                </a:solidFill>
              </a:rPr>
              <a:t>Teach </a:t>
            </a:r>
            <a:r>
              <a:rPr lang="en-GB" sz="1700" dirty="0">
                <a:solidFill>
                  <a:schemeClr val="tx1"/>
                </a:solidFill>
              </a:rPr>
              <a:t>your child to use the toilet independently. </a:t>
            </a:r>
            <a:r>
              <a:rPr lang="en-GB" sz="1700" dirty="0" smtClean="0">
                <a:solidFill>
                  <a:schemeClr val="tx1"/>
                </a:solidFill>
              </a:rPr>
              <a:t> </a:t>
            </a:r>
            <a:endParaRPr lang="en-GB" sz="1700" dirty="0">
              <a:solidFill>
                <a:schemeClr val="tx1"/>
              </a:solidFill>
            </a:endParaRP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Allow </a:t>
            </a:r>
            <a:r>
              <a:rPr lang="en-GB" sz="1700" dirty="0">
                <a:solidFill>
                  <a:schemeClr val="tx1"/>
                </a:solidFill>
              </a:rPr>
              <a:t>children the opportunity to build their muscles in their mouth. Having a dummy can hinder this development and your child may find it difficult to communicate with other children. This can be very frustrating for children. </a:t>
            </a:r>
          </a:p>
          <a:p>
            <a:pPr algn="just"/>
            <a:endParaRPr lang="en-GB" sz="1700" dirty="0">
              <a:solidFill>
                <a:schemeClr val="tx1"/>
              </a:solidFill>
            </a:endParaRPr>
          </a:p>
          <a:p>
            <a:pPr algn="just"/>
            <a:r>
              <a:rPr lang="en-GB" sz="1700" dirty="0" smtClean="0">
                <a:solidFill>
                  <a:schemeClr val="tx1"/>
                </a:solidFill>
              </a:rPr>
              <a:t>Show </a:t>
            </a:r>
            <a:r>
              <a:rPr lang="en-GB" sz="1700" dirty="0">
                <a:solidFill>
                  <a:schemeClr val="tx1"/>
                </a:solidFill>
              </a:rPr>
              <a:t>your child their school items and explain that these belong to them. Other children will have the same jumper, so it’s important they start to understand how it’s personally labelled; their name or a symbol.  </a:t>
            </a: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Model </a:t>
            </a:r>
            <a:r>
              <a:rPr lang="en-GB" sz="1700" dirty="0">
                <a:solidFill>
                  <a:schemeClr val="tx1"/>
                </a:solidFill>
              </a:rPr>
              <a:t>to your child how to blow/wipe their nose. </a:t>
            </a: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Grow </a:t>
            </a:r>
            <a:r>
              <a:rPr lang="en-GB" sz="1700" dirty="0">
                <a:solidFill>
                  <a:schemeClr val="tx1"/>
                </a:solidFill>
              </a:rPr>
              <a:t>their independence by practising putting on their new school uniform, coat and school shoes. </a:t>
            </a:r>
            <a:endParaRPr lang="en-GB" sz="1700" dirty="0" smtClean="0">
              <a:solidFill>
                <a:schemeClr val="tx1"/>
              </a:solidFill>
            </a:endParaRPr>
          </a:p>
          <a:p>
            <a:pPr algn="just"/>
            <a:endParaRPr lang="en-GB" sz="1700" dirty="0">
              <a:solidFill>
                <a:schemeClr val="tx1"/>
              </a:solidFill>
            </a:endParaRPr>
          </a:p>
          <a:p>
            <a:pPr algn="just"/>
            <a:r>
              <a:rPr lang="en-GB" sz="1700" dirty="0" smtClean="0">
                <a:solidFill>
                  <a:schemeClr val="tx1"/>
                </a:solidFill>
              </a:rPr>
              <a:t>We all have accidents from time to time. </a:t>
            </a:r>
            <a:r>
              <a:rPr lang="en-GB" sz="1700" dirty="0">
                <a:solidFill>
                  <a:schemeClr val="tx1"/>
                </a:solidFill>
              </a:rPr>
              <a:t>I</a:t>
            </a:r>
            <a:r>
              <a:rPr lang="en-GB" sz="1700" dirty="0" smtClean="0">
                <a:solidFill>
                  <a:schemeClr val="tx1"/>
                </a:solidFill>
              </a:rPr>
              <a:t>t really helps us, to support your child, if your child can communicate to us where it is that they have hurt themselves. Teaching your child the song ‘Head, Shoulders, Knees and Toes’ can aid their ability to communicate. </a:t>
            </a:r>
            <a:endParaRPr lang="en-GB" sz="1700" dirty="0">
              <a:solidFill>
                <a:schemeClr val="tx1"/>
              </a:solidFill>
            </a:endParaRPr>
          </a:p>
        </p:txBody>
      </p:sp>
    </p:spTree>
    <p:extLst>
      <p:ext uri="{BB962C8B-B14F-4D97-AF65-F5344CB8AC3E}">
        <p14:creationId xmlns:p14="http://schemas.microsoft.com/office/powerpoint/2010/main" val="475048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84646" y="338294"/>
            <a:ext cx="4954137" cy="747508"/>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400" dirty="0" smtClean="0">
                <a:solidFill>
                  <a:schemeClr val="tx1"/>
                </a:solidFill>
              </a:rPr>
              <a:t>Uniform</a:t>
            </a:r>
            <a:r>
              <a:rPr lang="en-GB" dirty="0" smtClean="0">
                <a:solidFill>
                  <a:schemeClr val="tx1"/>
                </a:solidFill>
              </a:rPr>
              <a:t>  </a:t>
            </a:r>
            <a:endParaRPr lang="en-US" dirty="0">
              <a:solidFill>
                <a:schemeClr val="tx1"/>
              </a:solidFill>
            </a:endParaRPr>
          </a:p>
        </p:txBody>
      </p:sp>
      <p:sp>
        <p:nvSpPr>
          <p:cNvPr id="7" name="Content Placeholder 2"/>
          <p:cNvSpPr txBox="1">
            <a:spLocks/>
          </p:cNvSpPr>
          <p:nvPr/>
        </p:nvSpPr>
        <p:spPr>
          <a:xfrm>
            <a:off x="3564539" y="1296074"/>
            <a:ext cx="7490141" cy="5163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smtClean="0">
                <a:hlinkClick r:id="rId3"/>
              </a:rPr>
              <a:t>https</a:t>
            </a:r>
            <a:r>
              <a:rPr lang="en-GB" dirty="0">
                <a:hlinkClick r:id="rId3"/>
              </a:rPr>
              <a:t>://www.mandsyourschooluniform.com</a:t>
            </a:r>
            <a:r>
              <a:rPr lang="en-GB" dirty="0" smtClean="0">
                <a:hlinkClick r:id="rId3"/>
              </a:rPr>
              <a:t>/</a:t>
            </a:r>
            <a:endParaRPr lang="en-GB" dirty="0" smtClean="0"/>
          </a:p>
          <a:p>
            <a:pPr marL="0" indent="0">
              <a:buNone/>
            </a:pPr>
            <a:endParaRPr lang="en-GB" dirty="0" smtClean="0"/>
          </a:p>
          <a:p>
            <a:pPr marL="0" indent="0">
              <a:buNone/>
            </a:pPr>
            <a:endParaRPr lang="en-GB" dirty="0"/>
          </a:p>
          <a:p>
            <a:pPr marL="0" indent="0">
              <a:buNone/>
            </a:pPr>
            <a:endParaRPr lang="en-GB" dirty="0" smtClean="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73" y="2101137"/>
            <a:ext cx="6105378" cy="4121005"/>
          </a:xfrm>
          <a:prstGeom prst="rect">
            <a:avLst/>
          </a:prstGeom>
        </p:spPr>
      </p:pic>
      <p:cxnSp>
        <p:nvCxnSpPr>
          <p:cNvPr id="13" name="Straight Arrow Connector 12"/>
          <p:cNvCxnSpPr/>
          <p:nvPr/>
        </p:nvCxnSpPr>
        <p:spPr>
          <a:xfrm flipH="1" flipV="1">
            <a:off x="1078172" y="2333768"/>
            <a:ext cx="396000" cy="45037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1276172" y="5996954"/>
            <a:ext cx="396000" cy="45037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923" b="-635"/>
          <a:stretch/>
        </p:blipFill>
        <p:spPr>
          <a:xfrm>
            <a:off x="6175647" y="2101137"/>
            <a:ext cx="6016353" cy="4346193"/>
          </a:xfrm>
          <a:prstGeom prst="rect">
            <a:avLst/>
          </a:prstGeom>
        </p:spPr>
      </p:pic>
      <p:cxnSp>
        <p:nvCxnSpPr>
          <p:cNvPr id="17" name="Straight Arrow Connector 16"/>
          <p:cNvCxnSpPr/>
          <p:nvPr/>
        </p:nvCxnSpPr>
        <p:spPr>
          <a:xfrm flipH="1" flipV="1">
            <a:off x="10453636" y="3711263"/>
            <a:ext cx="396000" cy="45037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890" y="187612"/>
            <a:ext cx="1062735" cy="1366643"/>
          </a:xfrm>
          <a:prstGeom prst="rect">
            <a:avLst/>
          </a:prstGeom>
        </p:spPr>
      </p:pic>
    </p:spTree>
    <p:extLst>
      <p:ext uri="{BB962C8B-B14F-4D97-AF65-F5344CB8AC3E}">
        <p14:creationId xmlns:p14="http://schemas.microsoft.com/office/powerpoint/2010/main" val="377920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22449" y="17445"/>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77" y="764954"/>
            <a:ext cx="11887201" cy="6110370"/>
          </a:xfrm>
          <a:prstGeom prst="rect">
            <a:avLst/>
          </a:prstGeom>
        </p:spPr>
      </p:pic>
    </p:spTree>
    <p:extLst>
      <p:ext uri="{BB962C8B-B14F-4D97-AF65-F5344CB8AC3E}">
        <p14:creationId xmlns:p14="http://schemas.microsoft.com/office/powerpoint/2010/main" val="2853934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4375" y="785578"/>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13" y="351723"/>
            <a:ext cx="1383390" cy="1778995"/>
          </a:xfrm>
          <a:prstGeom prst="rect">
            <a:avLst/>
          </a:prstGeom>
        </p:spPr>
      </p:pic>
      <p:sp>
        <p:nvSpPr>
          <p:cNvPr id="7" name="Rectangle 6"/>
          <p:cNvSpPr/>
          <p:nvPr/>
        </p:nvSpPr>
        <p:spPr>
          <a:xfrm>
            <a:off x="732013" y="2888518"/>
            <a:ext cx="5158853" cy="1661993"/>
          </a:xfrm>
          <a:prstGeom prst="rect">
            <a:avLst/>
          </a:prstGeom>
        </p:spPr>
        <p:txBody>
          <a:bodyPr wrap="square">
            <a:spAutoFit/>
          </a:bodyPr>
          <a:lstStyle/>
          <a:p>
            <a:pPr algn="just"/>
            <a:r>
              <a:rPr lang="en-GB" sz="1700" dirty="0"/>
              <a:t>On Friday a child from each class is chosen to be Star of the Week.  They take home the class teddy until the following Thursday and can record all the fun they do together. This is awarded to the child who has been just that…. A Star</a:t>
            </a:r>
            <a:r>
              <a:rPr lang="en-GB" sz="1700" dirty="0" smtClean="0"/>
              <a:t>.</a:t>
            </a:r>
          </a:p>
          <a:p>
            <a:pPr algn="just"/>
            <a:endParaRPr lang="en-GB" sz="17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4706" y="2771043"/>
            <a:ext cx="4037648" cy="2906878"/>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9435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4375" y="785578"/>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13" y="351723"/>
            <a:ext cx="1383390" cy="1778995"/>
          </a:xfrm>
          <a:prstGeom prst="rect">
            <a:avLst/>
          </a:prstGeom>
        </p:spPr>
      </p:pic>
      <p:sp>
        <p:nvSpPr>
          <p:cNvPr id="6" name="Rectangle 5"/>
          <p:cNvSpPr/>
          <p:nvPr/>
        </p:nvSpPr>
        <p:spPr>
          <a:xfrm>
            <a:off x="841195" y="2778025"/>
            <a:ext cx="8796997" cy="2708434"/>
          </a:xfrm>
          <a:prstGeom prst="rect">
            <a:avLst/>
          </a:prstGeom>
        </p:spPr>
        <p:txBody>
          <a:bodyPr wrap="square">
            <a:spAutoFit/>
          </a:bodyPr>
          <a:lstStyle/>
          <a:p>
            <a:pPr lvl="0" algn="just">
              <a:defRPr/>
            </a:pPr>
            <a:r>
              <a:rPr lang="en-GB" sz="1700" dirty="0" smtClean="0"/>
              <a:t>Children can come to school in their own clothes on their birthday.</a:t>
            </a:r>
          </a:p>
          <a:p>
            <a:pPr lvl="0" algn="just">
              <a:defRPr/>
            </a:pPr>
            <a:endParaRPr lang="en-GB" sz="1700" dirty="0"/>
          </a:p>
          <a:p>
            <a:pPr lvl="0" algn="just">
              <a:defRPr/>
            </a:pPr>
            <a:r>
              <a:rPr lang="en-GB" sz="1700" dirty="0" smtClean="0"/>
              <a:t>We ask that children do not bring their own water bottles. We encourage children to regularly hydrate at our water station. Additionally, your child may wish to have a drink of milk. We provide fruit and snack. We ask for a voluntary contribution of £5.00 each half term.</a:t>
            </a:r>
          </a:p>
          <a:p>
            <a:pPr lvl="0" algn="just">
              <a:defRPr/>
            </a:pPr>
            <a:endParaRPr lang="en-GB" sz="1700" dirty="0"/>
          </a:p>
          <a:p>
            <a:pPr lvl="0" algn="just">
              <a:defRPr/>
            </a:pPr>
            <a:r>
              <a:rPr lang="en-GB" sz="1700" dirty="0" smtClean="0"/>
              <a:t>We go outside in all weathers!  Children </a:t>
            </a:r>
            <a:r>
              <a:rPr lang="en-GB" sz="1700" dirty="0"/>
              <a:t>will need a pair of wellingtons with their name on to keep in school. We would also advise that children bring a warm coat with them each day. Wet suits are provided by the school. </a:t>
            </a:r>
          </a:p>
        </p:txBody>
      </p:sp>
    </p:spTree>
    <p:extLst>
      <p:ext uri="{BB962C8B-B14F-4D97-AF65-F5344CB8AC3E}">
        <p14:creationId xmlns:p14="http://schemas.microsoft.com/office/powerpoint/2010/main" val="342227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2013" y="2965570"/>
            <a:ext cx="8580708" cy="486614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dirty="0">
                <a:solidFill>
                  <a:schemeClr val="tx1"/>
                </a:solidFill>
                <a:latin typeface="+mn-lt"/>
              </a:rPr>
              <a:t>We understand that these are unique times for us all</a:t>
            </a:r>
            <a:r>
              <a:rPr lang="en-GB" sz="2000" dirty="0" smtClean="0">
                <a:solidFill>
                  <a:schemeClr val="tx1"/>
                </a:solidFill>
                <a:latin typeface="+mn-lt"/>
              </a:rPr>
              <a:t>.</a:t>
            </a:r>
          </a:p>
          <a:p>
            <a:pPr algn="ctr"/>
            <a:endParaRPr lang="en-GB" sz="2000" dirty="0" smtClean="0">
              <a:solidFill>
                <a:schemeClr val="tx1"/>
              </a:solidFill>
              <a:latin typeface="+mn-lt"/>
            </a:endParaRPr>
          </a:p>
          <a:p>
            <a:pPr algn="ctr"/>
            <a:endParaRPr lang="en-GB" sz="2000" dirty="0">
              <a:solidFill>
                <a:schemeClr val="tx1"/>
              </a:solidFill>
              <a:latin typeface="+mn-lt"/>
            </a:endParaRPr>
          </a:p>
          <a:p>
            <a:pPr algn="ctr"/>
            <a:r>
              <a:rPr lang="en-GB" sz="2000" dirty="0" smtClean="0">
                <a:solidFill>
                  <a:schemeClr val="tx1"/>
                </a:solidFill>
                <a:latin typeface="+mn-lt"/>
              </a:rPr>
              <a:t>We really do value </a:t>
            </a:r>
            <a:r>
              <a:rPr lang="en-GB" sz="2000" dirty="0">
                <a:solidFill>
                  <a:schemeClr val="tx1"/>
                </a:solidFill>
                <a:latin typeface="+mn-lt"/>
              </a:rPr>
              <a:t>the relationships with all our parents at Malvern and will </a:t>
            </a:r>
            <a:r>
              <a:rPr lang="en-GB" sz="2000" dirty="0" smtClean="0">
                <a:solidFill>
                  <a:schemeClr val="tx1"/>
                </a:solidFill>
                <a:latin typeface="+mn-lt"/>
              </a:rPr>
              <a:t>be </a:t>
            </a:r>
            <a:r>
              <a:rPr lang="en-GB" sz="2000" dirty="0">
                <a:solidFill>
                  <a:schemeClr val="tx1"/>
                </a:solidFill>
                <a:latin typeface="+mn-lt"/>
              </a:rPr>
              <a:t>as transparent as we can. </a:t>
            </a:r>
            <a:endParaRPr lang="en-GB" sz="2000" dirty="0" smtClean="0">
              <a:solidFill>
                <a:schemeClr val="tx1"/>
              </a:solidFill>
              <a:latin typeface="+mn-lt"/>
            </a:endParaRPr>
          </a:p>
          <a:p>
            <a:pPr algn="ctr"/>
            <a:endParaRPr lang="en-GB" sz="2000" dirty="0" smtClean="0">
              <a:solidFill>
                <a:schemeClr val="tx1"/>
              </a:solidFill>
              <a:latin typeface="+mn-lt"/>
            </a:endParaRPr>
          </a:p>
          <a:p>
            <a:pPr algn="ctr"/>
            <a:endParaRPr lang="en-GB" sz="2000" dirty="0">
              <a:solidFill>
                <a:schemeClr val="tx1"/>
              </a:solidFill>
              <a:latin typeface="+mn-lt"/>
            </a:endParaRPr>
          </a:p>
          <a:p>
            <a:pPr algn="ctr"/>
            <a:r>
              <a:rPr lang="en-GB" sz="2000" dirty="0" smtClean="0">
                <a:solidFill>
                  <a:schemeClr val="tx1"/>
                </a:solidFill>
                <a:latin typeface="+mn-lt"/>
              </a:rPr>
              <a:t>Please </a:t>
            </a:r>
            <a:r>
              <a:rPr lang="en-GB" sz="2000" dirty="0">
                <a:solidFill>
                  <a:schemeClr val="tx1"/>
                </a:solidFill>
                <a:latin typeface="+mn-lt"/>
              </a:rPr>
              <a:t>feel free to ask us any questions.</a:t>
            </a:r>
          </a:p>
          <a:p>
            <a:pPr algn="just"/>
            <a:endParaRPr lang="en-GB" dirty="0" smtClean="0">
              <a:solidFill>
                <a:schemeClr val="tx1"/>
              </a:solidFill>
            </a:endParaRPr>
          </a:p>
        </p:txBody>
      </p:sp>
      <p:sp>
        <p:nvSpPr>
          <p:cNvPr id="3" name="Title 1"/>
          <p:cNvSpPr txBox="1">
            <a:spLocks/>
          </p:cNvSpPr>
          <p:nvPr/>
        </p:nvSpPr>
        <p:spPr>
          <a:xfrm>
            <a:off x="3004375" y="785578"/>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13" y="351723"/>
            <a:ext cx="1383390" cy="1778995"/>
          </a:xfrm>
          <a:prstGeom prst="rect">
            <a:avLst/>
          </a:prstGeom>
        </p:spPr>
      </p:pic>
    </p:spTree>
    <p:extLst>
      <p:ext uri="{BB962C8B-B14F-4D97-AF65-F5344CB8AC3E}">
        <p14:creationId xmlns:p14="http://schemas.microsoft.com/office/powerpoint/2010/main" val="286627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18544" y="776265"/>
            <a:ext cx="11873456" cy="747508"/>
          </a:xfrm>
        </p:spPr>
        <p:txBody>
          <a:bodyPr>
            <a:normAutofit fontScale="90000"/>
          </a:bodyPr>
          <a:lstStyle/>
          <a:p>
            <a:pPr algn="ctr"/>
            <a:r>
              <a:rPr lang="en-GB" dirty="0">
                <a:solidFill>
                  <a:schemeClr val="tx1"/>
                </a:solidFill>
              </a:rPr>
              <a:t>The staff of Malvern welcome your family to our </a:t>
            </a:r>
            <a:r>
              <a:rPr lang="en-GB" dirty="0" smtClean="0">
                <a:solidFill>
                  <a:schemeClr val="tx1"/>
                </a:solidFill>
              </a:rPr>
              <a:t>family…</a:t>
            </a:r>
            <a:endParaRPr lang="en-US" dirty="0">
              <a:solidFill>
                <a:schemeClr val="tx1"/>
              </a:solidFill>
            </a:endParaRPr>
          </a:p>
        </p:txBody>
      </p:sp>
      <p:sp>
        <p:nvSpPr>
          <p:cNvPr id="7" name="Content Placeholder 13"/>
          <p:cNvSpPr>
            <a:spLocks noGrp="1"/>
          </p:cNvSpPr>
          <p:nvPr>
            <p:ph type="subTitle" idx="1"/>
          </p:nvPr>
        </p:nvSpPr>
        <p:spPr>
          <a:xfrm>
            <a:off x="573202" y="1728490"/>
            <a:ext cx="9348716" cy="4336114"/>
          </a:xfrm>
        </p:spPr>
        <p:txBody>
          <a:bodyPr>
            <a:noAutofit/>
          </a:bodyPr>
          <a:lstStyle/>
          <a:p>
            <a:pPr algn="l"/>
            <a:r>
              <a:rPr lang="en-GB" sz="2000" b="1" dirty="0" smtClean="0">
                <a:solidFill>
                  <a:schemeClr val="tx1"/>
                </a:solidFill>
              </a:rPr>
              <a:t>Head Teacher </a:t>
            </a:r>
            <a:r>
              <a:rPr lang="en-GB" sz="2000" dirty="0" smtClean="0">
                <a:solidFill>
                  <a:schemeClr val="tx1"/>
                </a:solidFill>
              </a:rPr>
              <a:t>                      Mr T James </a:t>
            </a:r>
          </a:p>
          <a:p>
            <a:pPr algn="l"/>
            <a:r>
              <a:rPr lang="en-GB" sz="2000" b="1" dirty="0" smtClean="0">
                <a:solidFill>
                  <a:schemeClr val="tx1"/>
                </a:solidFill>
              </a:rPr>
              <a:t>Assistant Head Teacher </a:t>
            </a:r>
            <a:r>
              <a:rPr lang="en-GB" sz="2000" dirty="0" smtClean="0">
                <a:solidFill>
                  <a:schemeClr val="tx1"/>
                </a:solidFill>
              </a:rPr>
              <a:t>       Mr P Kynaston </a:t>
            </a:r>
            <a:endParaRPr lang="en-GB" sz="2000" dirty="0">
              <a:solidFill>
                <a:schemeClr val="tx1"/>
              </a:solidFill>
            </a:endParaRPr>
          </a:p>
          <a:p>
            <a:pPr algn="l"/>
            <a:r>
              <a:rPr lang="en-GB" sz="2000" b="1" dirty="0" smtClean="0">
                <a:solidFill>
                  <a:schemeClr val="tx1"/>
                </a:solidFill>
              </a:rPr>
              <a:t>Lead Teacher </a:t>
            </a:r>
            <a:r>
              <a:rPr lang="en-GB" sz="2000" dirty="0" smtClean="0">
                <a:solidFill>
                  <a:schemeClr val="tx1"/>
                </a:solidFill>
              </a:rPr>
              <a:t>                      Mrs N McGorian </a:t>
            </a:r>
            <a:endParaRPr lang="en-GB" sz="2000" dirty="0">
              <a:solidFill>
                <a:schemeClr val="tx1"/>
              </a:solidFill>
            </a:endParaRPr>
          </a:p>
          <a:p>
            <a:pPr algn="l"/>
            <a:r>
              <a:rPr lang="en-GB" sz="2000" b="1" dirty="0">
                <a:solidFill>
                  <a:schemeClr val="tx1"/>
                </a:solidFill>
              </a:rPr>
              <a:t>Early Years Governor </a:t>
            </a:r>
            <a:r>
              <a:rPr lang="en-GB" sz="2000" b="1" dirty="0" smtClean="0">
                <a:solidFill>
                  <a:schemeClr val="tx1"/>
                </a:solidFill>
              </a:rPr>
              <a:t>          </a:t>
            </a:r>
            <a:r>
              <a:rPr lang="en-GB" sz="2000" dirty="0" smtClean="0">
                <a:solidFill>
                  <a:schemeClr val="tx1"/>
                </a:solidFill>
              </a:rPr>
              <a:t>Mr </a:t>
            </a:r>
            <a:r>
              <a:rPr lang="en-GB" sz="2000" dirty="0">
                <a:solidFill>
                  <a:schemeClr val="tx1"/>
                </a:solidFill>
              </a:rPr>
              <a:t>M Johnson </a:t>
            </a:r>
          </a:p>
          <a:p>
            <a:pPr algn="l"/>
            <a:r>
              <a:rPr lang="en-GB" sz="2000" b="1" dirty="0" smtClean="0">
                <a:solidFill>
                  <a:schemeClr val="tx1"/>
                </a:solidFill>
              </a:rPr>
              <a:t>Early Years Lead </a:t>
            </a:r>
            <a:r>
              <a:rPr lang="en-GB" sz="2000" dirty="0">
                <a:solidFill>
                  <a:schemeClr val="tx1"/>
                </a:solidFill>
              </a:rPr>
              <a:t> </a:t>
            </a:r>
            <a:r>
              <a:rPr lang="en-GB" sz="2000" dirty="0" smtClean="0">
                <a:solidFill>
                  <a:schemeClr val="tx1"/>
                </a:solidFill>
              </a:rPr>
              <a:t>                Miss R Hilliard</a:t>
            </a:r>
            <a:endParaRPr lang="en-GB" sz="2000" dirty="0">
              <a:solidFill>
                <a:schemeClr val="tx1"/>
              </a:solidFill>
            </a:endParaRPr>
          </a:p>
          <a:p>
            <a:pPr algn="l"/>
            <a:r>
              <a:rPr lang="en-GB" sz="2000" b="1" dirty="0" smtClean="0">
                <a:solidFill>
                  <a:schemeClr val="tx1"/>
                </a:solidFill>
              </a:rPr>
              <a:t>SENCO</a:t>
            </a:r>
            <a:r>
              <a:rPr lang="en-GB" sz="2000" dirty="0" smtClean="0">
                <a:solidFill>
                  <a:schemeClr val="tx1"/>
                </a:solidFill>
              </a:rPr>
              <a:t>                                 Mrs </a:t>
            </a:r>
            <a:r>
              <a:rPr lang="en-GB" sz="2000" dirty="0">
                <a:solidFill>
                  <a:schemeClr val="tx1"/>
                </a:solidFill>
              </a:rPr>
              <a:t>S Horan</a:t>
            </a:r>
          </a:p>
          <a:p>
            <a:pPr algn="l"/>
            <a:r>
              <a:rPr lang="en-GB" sz="2000" b="1" dirty="0">
                <a:solidFill>
                  <a:schemeClr val="tx1"/>
                </a:solidFill>
              </a:rPr>
              <a:t>Learning Mentor </a:t>
            </a:r>
            <a:r>
              <a:rPr lang="en-GB" sz="2000" dirty="0" smtClean="0">
                <a:solidFill>
                  <a:schemeClr val="tx1"/>
                </a:solidFill>
              </a:rPr>
              <a:t>                 Miss </a:t>
            </a:r>
            <a:r>
              <a:rPr lang="en-GB" sz="2000" dirty="0">
                <a:solidFill>
                  <a:schemeClr val="tx1"/>
                </a:solidFill>
              </a:rPr>
              <a:t>S </a:t>
            </a:r>
            <a:r>
              <a:rPr lang="en-GB" sz="2000" dirty="0" smtClean="0">
                <a:solidFill>
                  <a:schemeClr val="tx1"/>
                </a:solidFill>
              </a:rPr>
              <a:t>Baker</a:t>
            </a:r>
          </a:p>
          <a:p>
            <a:pPr algn="l"/>
            <a:r>
              <a:rPr lang="en-GB" sz="2000" b="1" dirty="0" smtClean="0">
                <a:solidFill>
                  <a:schemeClr val="tx1"/>
                </a:solidFill>
              </a:rPr>
              <a:t>Nursery Teacher                  </a:t>
            </a:r>
            <a:r>
              <a:rPr lang="en-GB" sz="2000" dirty="0" smtClean="0">
                <a:solidFill>
                  <a:schemeClr val="tx1"/>
                </a:solidFill>
              </a:rPr>
              <a:t>Mrs Horan</a:t>
            </a:r>
            <a:endParaRPr lang="en-GB" sz="2000" dirty="0">
              <a:solidFill>
                <a:schemeClr val="tx1"/>
              </a:solidFill>
            </a:endParaRPr>
          </a:p>
          <a:p>
            <a:pPr algn="l"/>
            <a:r>
              <a:rPr lang="en-GB" sz="2000" b="1" dirty="0" smtClean="0">
                <a:solidFill>
                  <a:schemeClr val="tx1"/>
                </a:solidFill>
              </a:rPr>
              <a:t>Reception Teachers </a:t>
            </a:r>
            <a:r>
              <a:rPr lang="en-GB" sz="2000" dirty="0" smtClean="0">
                <a:solidFill>
                  <a:schemeClr val="tx1"/>
                </a:solidFill>
              </a:rPr>
              <a:t>            Miss R Hilliard / Mrs Z Woodward</a:t>
            </a:r>
          </a:p>
          <a:p>
            <a:pPr algn="l"/>
            <a:r>
              <a:rPr lang="en-GB" sz="2000" b="1" dirty="0" smtClean="0">
                <a:solidFill>
                  <a:schemeClr val="tx1"/>
                </a:solidFill>
              </a:rPr>
              <a:t>Early Years Specialist           </a:t>
            </a:r>
            <a:r>
              <a:rPr lang="en-GB" sz="2000" dirty="0" smtClean="0">
                <a:solidFill>
                  <a:schemeClr val="tx1"/>
                </a:solidFill>
              </a:rPr>
              <a:t>Mrs C Gaughan </a:t>
            </a:r>
          </a:p>
          <a:p>
            <a:pPr algn="l"/>
            <a:r>
              <a:rPr lang="en-GB" sz="2000" b="1" dirty="0" smtClean="0">
                <a:solidFill>
                  <a:schemeClr val="tx1"/>
                </a:solidFill>
              </a:rPr>
              <a:t>Early Years Practitioners </a:t>
            </a:r>
            <a:r>
              <a:rPr lang="en-GB" sz="2000" dirty="0">
                <a:solidFill>
                  <a:schemeClr val="tx1"/>
                </a:solidFill>
              </a:rPr>
              <a:t> </a:t>
            </a:r>
            <a:r>
              <a:rPr lang="en-GB" sz="2000" dirty="0" smtClean="0">
                <a:solidFill>
                  <a:schemeClr val="tx1"/>
                </a:solidFill>
              </a:rPr>
              <a:t>    Mrs S Mullins, Mrs </a:t>
            </a:r>
            <a:r>
              <a:rPr lang="en-GB" sz="2000" dirty="0">
                <a:solidFill>
                  <a:schemeClr val="tx1"/>
                </a:solidFill>
              </a:rPr>
              <a:t>D</a:t>
            </a:r>
            <a:r>
              <a:rPr lang="en-GB" sz="2000" dirty="0" smtClean="0">
                <a:solidFill>
                  <a:schemeClr val="tx1"/>
                </a:solidFill>
              </a:rPr>
              <a:t> Reid, </a:t>
            </a:r>
            <a:br>
              <a:rPr lang="en-GB" sz="2000" dirty="0" smtClean="0">
                <a:solidFill>
                  <a:schemeClr val="tx1"/>
                </a:solidFill>
              </a:rPr>
            </a:br>
            <a:r>
              <a:rPr lang="en-GB" sz="2000" dirty="0" smtClean="0">
                <a:solidFill>
                  <a:schemeClr val="tx1"/>
                </a:solidFill>
              </a:rPr>
              <a:t>                                            Miss S Joughin and Miss L Bullen </a:t>
            </a:r>
          </a:p>
        </p:txBody>
      </p:sp>
    </p:spTree>
    <p:extLst>
      <p:ext uri="{BB962C8B-B14F-4D97-AF65-F5344CB8AC3E}">
        <p14:creationId xmlns:p14="http://schemas.microsoft.com/office/powerpoint/2010/main" val="3205102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83433" y="313898"/>
            <a:ext cx="11873456" cy="747508"/>
          </a:xfrm>
        </p:spPr>
        <p:txBody>
          <a:bodyPr>
            <a:normAutofit fontScale="90000"/>
          </a:bodyPr>
          <a:lstStyle/>
          <a:p>
            <a:pPr algn="ctr"/>
            <a:r>
              <a:rPr lang="en-GB" dirty="0" smtClean="0">
                <a:solidFill>
                  <a:schemeClr val="tx1"/>
                </a:solidFill>
              </a:rPr>
              <a:t>Returning to Malvern Primary School</a:t>
            </a:r>
            <a:endParaRPr lang="en-US" dirty="0">
              <a:solidFill>
                <a:schemeClr val="tx1"/>
              </a:solidFill>
            </a:endParaRPr>
          </a:p>
        </p:txBody>
      </p:sp>
      <p:sp>
        <p:nvSpPr>
          <p:cNvPr id="7" name="Content Placeholder 13"/>
          <p:cNvSpPr>
            <a:spLocks noGrp="1"/>
          </p:cNvSpPr>
          <p:nvPr>
            <p:ph type="subTitle" idx="1"/>
          </p:nvPr>
        </p:nvSpPr>
        <p:spPr>
          <a:xfrm>
            <a:off x="414432" y="1766934"/>
            <a:ext cx="9813702" cy="5978171"/>
          </a:xfrm>
        </p:spPr>
        <p:txBody>
          <a:bodyPr>
            <a:normAutofit/>
          </a:bodyPr>
          <a:lstStyle/>
          <a:p>
            <a:pPr algn="ctr"/>
            <a:r>
              <a:rPr lang="en-GB" sz="2000" b="1" dirty="0">
                <a:solidFill>
                  <a:schemeClr val="tx1"/>
                </a:solidFill>
              </a:rPr>
              <a:t>Stay and Play </a:t>
            </a:r>
            <a:r>
              <a:rPr lang="en-GB" sz="2000" b="1" dirty="0" smtClean="0">
                <a:solidFill>
                  <a:schemeClr val="tx1"/>
                </a:solidFill>
              </a:rPr>
              <a:t>Event</a:t>
            </a:r>
            <a:endParaRPr lang="en-GB" sz="2000" b="1" dirty="0">
              <a:solidFill>
                <a:schemeClr val="tx1"/>
              </a:solidFill>
            </a:endParaRPr>
          </a:p>
          <a:p>
            <a:pPr algn="ctr"/>
            <a:endParaRPr lang="en-GB" sz="1700" dirty="0" smtClean="0">
              <a:solidFill>
                <a:schemeClr val="tx1"/>
              </a:solidFill>
            </a:endParaRPr>
          </a:p>
          <a:p>
            <a:pPr algn="ctr"/>
            <a:r>
              <a:rPr lang="en-GB" sz="1700" dirty="0" smtClean="0">
                <a:solidFill>
                  <a:schemeClr val="tx1"/>
                </a:solidFill>
              </a:rPr>
              <a:t> </a:t>
            </a:r>
            <a:endParaRPr lang="en-GB" sz="1700" dirty="0">
              <a:solidFill>
                <a:schemeClr val="tx1"/>
              </a:solidFill>
            </a:endParaRPr>
          </a:p>
          <a:p>
            <a:pPr algn="ctr"/>
            <a:r>
              <a:rPr lang="en-GB" sz="1700" dirty="0">
                <a:solidFill>
                  <a:schemeClr val="tx1"/>
                </a:solidFill>
              </a:rPr>
              <a:t>On Friday 11th September we will be holding our Early Years Foundation Stage (EYFS) ‘Stay and Play’ event.  This event is for children and parents to visit and play with retuning and new class friends. We have two experienced EYFS practitioners joining our team this year. Mrs Horan will be our new nursery teacher and Mrs Gaughan will also be joining the team.  There are two options for this meeting. Please attend the session that is more convenient:  </a:t>
            </a:r>
          </a:p>
          <a:p>
            <a:pPr algn="ctr"/>
            <a:r>
              <a:rPr lang="en-GB" sz="1700" dirty="0">
                <a:solidFill>
                  <a:schemeClr val="tx1"/>
                </a:solidFill>
              </a:rPr>
              <a:t> </a:t>
            </a:r>
          </a:p>
          <a:p>
            <a:pPr algn="ctr"/>
            <a:endParaRPr lang="en-GB" sz="1700" dirty="0" smtClean="0">
              <a:solidFill>
                <a:schemeClr val="tx1"/>
              </a:solidFill>
            </a:endParaRPr>
          </a:p>
          <a:p>
            <a:pPr algn="ctr"/>
            <a:endParaRPr lang="en-GB" sz="1700" dirty="0">
              <a:solidFill>
                <a:schemeClr val="tx1"/>
              </a:solidFill>
            </a:endParaRPr>
          </a:p>
          <a:p>
            <a:pPr algn="ctr"/>
            <a:r>
              <a:rPr lang="en-GB" sz="1700" b="1" u="sng" dirty="0" smtClean="0">
                <a:solidFill>
                  <a:schemeClr val="tx1"/>
                </a:solidFill>
              </a:rPr>
              <a:t>9.15am </a:t>
            </a:r>
            <a:r>
              <a:rPr lang="en-GB" sz="1700" b="1" u="sng" dirty="0">
                <a:solidFill>
                  <a:schemeClr val="tx1"/>
                </a:solidFill>
              </a:rPr>
              <a:t>- </a:t>
            </a:r>
            <a:r>
              <a:rPr lang="en-GB" sz="1700" b="1" u="sng" dirty="0" smtClean="0">
                <a:solidFill>
                  <a:schemeClr val="tx1"/>
                </a:solidFill>
              </a:rPr>
              <a:t>11.15am</a:t>
            </a:r>
            <a:r>
              <a:rPr lang="en-GB" sz="1700" b="1" dirty="0" smtClean="0">
                <a:solidFill>
                  <a:schemeClr val="tx1"/>
                </a:solidFill>
              </a:rPr>
              <a:t>	 </a:t>
            </a:r>
            <a:r>
              <a:rPr lang="en-GB" sz="1700" dirty="0" smtClean="0">
                <a:solidFill>
                  <a:schemeClr val="tx1"/>
                </a:solidFill>
              </a:rPr>
              <a:t>	   </a:t>
            </a:r>
            <a:r>
              <a:rPr lang="en-GB" sz="1700" dirty="0">
                <a:solidFill>
                  <a:schemeClr val="tx1"/>
                </a:solidFill>
              </a:rPr>
              <a:t>or </a:t>
            </a:r>
            <a:r>
              <a:rPr lang="en-GB" sz="1700" dirty="0" smtClean="0">
                <a:solidFill>
                  <a:schemeClr val="tx1"/>
                </a:solidFill>
              </a:rPr>
              <a:t>		  </a:t>
            </a:r>
            <a:r>
              <a:rPr lang="en-GB" sz="1700" b="1" u="sng" dirty="0" smtClean="0">
                <a:solidFill>
                  <a:schemeClr val="tx1"/>
                </a:solidFill>
              </a:rPr>
              <a:t>1.15pm </a:t>
            </a:r>
            <a:r>
              <a:rPr lang="en-GB" sz="1700" b="1" u="sng" dirty="0">
                <a:solidFill>
                  <a:schemeClr val="tx1"/>
                </a:solidFill>
              </a:rPr>
              <a:t>- 3.15pm</a:t>
            </a:r>
            <a:endParaRPr lang="en-GB" sz="1700" b="1" u="sng" dirty="0" smtClean="0">
              <a:solidFill>
                <a:schemeClr val="tx1"/>
              </a:solidFill>
            </a:endParaRPr>
          </a:p>
        </p:txBody>
      </p:sp>
    </p:spTree>
    <p:extLst>
      <p:ext uri="{BB962C8B-B14F-4D97-AF65-F5344CB8AC3E}">
        <p14:creationId xmlns:p14="http://schemas.microsoft.com/office/powerpoint/2010/main" val="3261707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900753" y="122832"/>
            <a:ext cx="11873456" cy="747508"/>
          </a:xfrm>
        </p:spPr>
        <p:txBody>
          <a:bodyPr>
            <a:normAutofit fontScale="90000"/>
          </a:bodyPr>
          <a:lstStyle/>
          <a:p>
            <a:pPr algn="ctr"/>
            <a:r>
              <a:rPr lang="en-GB" dirty="0" smtClean="0">
                <a:solidFill>
                  <a:schemeClr val="tx1"/>
                </a:solidFill>
              </a:rPr>
              <a:t>Coming in to school</a:t>
            </a:r>
            <a:endParaRPr lang="en-US" dirty="0">
              <a:solidFill>
                <a:schemeClr val="tx1"/>
              </a:solidFill>
            </a:endParaRPr>
          </a:p>
        </p:txBody>
      </p:sp>
      <p:sp>
        <p:nvSpPr>
          <p:cNvPr id="7" name="Content Placeholder 13"/>
          <p:cNvSpPr>
            <a:spLocks noGrp="1"/>
          </p:cNvSpPr>
          <p:nvPr>
            <p:ph type="subTitle" idx="1"/>
          </p:nvPr>
        </p:nvSpPr>
        <p:spPr>
          <a:xfrm>
            <a:off x="996287" y="2076831"/>
            <a:ext cx="6237027" cy="5711587"/>
          </a:xfrm>
        </p:spPr>
        <p:txBody>
          <a:bodyPr>
            <a:normAutofit/>
          </a:bodyPr>
          <a:lstStyle/>
          <a:p>
            <a:pPr algn="just"/>
            <a:r>
              <a:rPr lang="en-GB" sz="1700" dirty="0">
                <a:solidFill>
                  <a:schemeClr val="tx1"/>
                </a:solidFill>
              </a:rPr>
              <a:t>To encourage smooth transition, we </a:t>
            </a:r>
            <a:r>
              <a:rPr lang="en-GB" sz="1700" dirty="0" smtClean="0">
                <a:solidFill>
                  <a:schemeClr val="tx1"/>
                </a:solidFill>
              </a:rPr>
              <a:t>stagger intake </a:t>
            </a:r>
            <a:r>
              <a:rPr lang="en-GB" sz="1700" dirty="0">
                <a:solidFill>
                  <a:schemeClr val="tx1"/>
                </a:solidFill>
              </a:rPr>
              <a:t>from </a:t>
            </a:r>
            <a:r>
              <a:rPr lang="en-GB" sz="1700" dirty="0" smtClean="0">
                <a:solidFill>
                  <a:schemeClr val="tx1"/>
                </a:solidFill>
              </a:rPr>
              <a:t> </a:t>
            </a:r>
            <a:r>
              <a:rPr lang="en-GB" sz="1700" dirty="0">
                <a:solidFill>
                  <a:schemeClr val="tx1"/>
                </a:solidFill>
              </a:rPr>
              <a:t>week commencing Monday 14th September 2020. This provides time for </a:t>
            </a:r>
            <a:r>
              <a:rPr lang="en-GB" sz="1700" dirty="0" smtClean="0">
                <a:solidFill>
                  <a:schemeClr val="tx1"/>
                </a:solidFill>
              </a:rPr>
              <a:t>our team offer support on an individual level.</a:t>
            </a:r>
          </a:p>
          <a:p>
            <a:pPr algn="l"/>
            <a:endParaRPr lang="en-GB" sz="1700" u="sng" dirty="0" smtClean="0">
              <a:solidFill>
                <a:schemeClr val="tx1"/>
              </a:solidFill>
            </a:endParaRPr>
          </a:p>
          <a:p>
            <a:pPr algn="just"/>
            <a:r>
              <a:rPr lang="en-GB" sz="1700" u="sng" dirty="0" smtClean="0">
                <a:solidFill>
                  <a:schemeClr val="tx1"/>
                </a:solidFill>
              </a:rPr>
              <a:t>All returning nursery children will start school on Monday 14</a:t>
            </a:r>
            <a:r>
              <a:rPr lang="en-GB" sz="1700" u="sng" baseline="30000" dirty="0" smtClean="0">
                <a:solidFill>
                  <a:schemeClr val="tx1"/>
                </a:solidFill>
              </a:rPr>
              <a:t>th</a:t>
            </a:r>
            <a:r>
              <a:rPr lang="en-GB" sz="1700" u="sng" dirty="0" smtClean="0">
                <a:solidFill>
                  <a:schemeClr val="tx1"/>
                </a:solidFill>
              </a:rPr>
              <a:t> September 2020.</a:t>
            </a:r>
          </a:p>
          <a:p>
            <a:pPr algn="l"/>
            <a:r>
              <a:rPr lang="en-GB" sz="1700" u="sng" dirty="0" smtClean="0">
                <a:solidFill>
                  <a:schemeClr val="tx1"/>
                </a:solidFill>
              </a:rPr>
              <a:t/>
            </a:r>
            <a:br>
              <a:rPr lang="en-GB" sz="1700" u="sng" dirty="0" smtClean="0">
                <a:solidFill>
                  <a:schemeClr val="tx1"/>
                </a:solidFill>
              </a:rPr>
            </a:br>
            <a:endParaRPr lang="en-GB" sz="1700" u="sng" dirty="0" smtClean="0">
              <a:solidFill>
                <a:schemeClr val="tx1"/>
              </a:solidFill>
            </a:endParaRPr>
          </a:p>
          <a:p>
            <a:pPr algn="just"/>
            <a:r>
              <a:rPr lang="en-GB" sz="1700" dirty="0" smtClean="0">
                <a:solidFill>
                  <a:schemeClr val="tx1"/>
                </a:solidFill>
              </a:rPr>
              <a:t>	</a:t>
            </a:r>
            <a:r>
              <a:rPr lang="en-GB" sz="1700" b="1" dirty="0" smtClean="0">
                <a:solidFill>
                  <a:schemeClr val="tx1"/>
                </a:solidFill>
              </a:rPr>
              <a:t>	AM Session		 8.30am – 11.30am</a:t>
            </a:r>
          </a:p>
          <a:p>
            <a:pPr algn="just"/>
            <a:r>
              <a:rPr lang="en-GB" sz="1700" dirty="0" smtClean="0">
                <a:solidFill>
                  <a:schemeClr val="tx1"/>
                </a:solidFill>
              </a:rPr>
              <a:t>			</a:t>
            </a:r>
            <a:endParaRPr lang="en-GB" sz="1700" dirty="0">
              <a:solidFill>
                <a:schemeClr val="tx1"/>
              </a:solidFill>
            </a:endParaRPr>
          </a:p>
          <a:p>
            <a:pPr algn="l"/>
            <a:r>
              <a:rPr lang="en-GB" sz="1700" dirty="0" smtClean="0">
                <a:solidFill>
                  <a:schemeClr val="tx1"/>
                </a:solidFill>
              </a:rPr>
              <a:t>				       or</a:t>
            </a:r>
            <a:br>
              <a:rPr lang="en-GB" sz="1700" dirty="0" smtClean="0">
                <a:solidFill>
                  <a:schemeClr val="tx1"/>
                </a:solidFill>
              </a:rPr>
            </a:br>
            <a:endParaRPr lang="en-GB" sz="1700" dirty="0" smtClean="0">
              <a:solidFill>
                <a:schemeClr val="tx1"/>
              </a:solidFill>
            </a:endParaRPr>
          </a:p>
          <a:p>
            <a:pPr algn="l"/>
            <a:r>
              <a:rPr lang="en-GB" sz="1700" b="1" dirty="0" smtClean="0">
                <a:solidFill>
                  <a:schemeClr val="tx1"/>
                </a:solidFill>
              </a:rPr>
              <a:t>		PM </a:t>
            </a:r>
            <a:r>
              <a:rPr lang="en-GB" sz="1700" b="1" dirty="0">
                <a:solidFill>
                  <a:schemeClr val="tx1"/>
                </a:solidFill>
              </a:rPr>
              <a:t>s</a:t>
            </a:r>
            <a:r>
              <a:rPr lang="en-GB" sz="1700" b="1" dirty="0" smtClean="0">
                <a:solidFill>
                  <a:schemeClr val="tx1"/>
                </a:solidFill>
              </a:rPr>
              <a:t>ession 		12.30am – 3.30pm </a:t>
            </a:r>
            <a:r>
              <a:rPr lang="en-GB" dirty="0" smtClean="0"/>
              <a:t/>
            </a:r>
            <a:br>
              <a:rPr lang="en-GB" dirty="0" smtClean="0"/>
            </a:b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9798" y="2415654"/>
            <a:ext cx="3701730" cy="2784143"/>
          </a:xfrm>
          <a:prstGeom prst="rect">
            <a:avLst/>
          </a:prstGeom>
          <a:ln w="76200" cap="sq" cmpd="thickThin">
            <a:solidFill>
              <a:srgbClr val="000000"/>
            </a:solidFill>
            <a:prstDash val="solid"/>
            <a:miter lim="800000"/>
          </a:ln>
          <a:effectLst>
            <a:innerShdw blurRad="76200">
              <a:srgbClr val="000000"/>
            </a:innerShdw>
          </a:effectLst>
        </p:spPr>
      </p:pic>
      <p:sp>
        <p:nvSpPr>
          <p:cNvPr id="8" name="Content Placeholder 13"/>
          <p:cNvSpPr txBox="1">
            <a:spLocks/>
          </p:cNvSpPr>
          <p:nvPr/>
        </p:nvSpPr>
        <p:spPr>
          <a:xfrm>
            <a:off x="518566" y="1293219"/>
            <a:ext cx="9034818" cy="415321"/>
          </a:xfrm>
          <a:prstGeom prst="rect">
            <a:avLst/>
          </a:prstGeom>
        </p:spPr>
        <p:txBody>
          <a:bodyPr vert="horz" lIns="91440" tIns="45720" rIns="91440" bIns="45720" rtlCol="0" anchor="t">
            <a:normAutofit fontScale="2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8000" b="1" dirty="0" smtClean="0">
                <a:solidFill>
                  <a:schemeClr val="tx1"/>
                </a:solidFill>
              </a:rPr>
              <a:t>Returning Families  </a:t>
            </a:r>
          </a:p>
          <a:p>
            <a:pPr algn="just"/>
            <a:r>
              <a:rPr lang="en-GB" sz="6800" b="1" u="sng" dirty="0" smtClean="0">
                <a:solidFill>
                  <a:schemeClr val="tx1"/>
                </a:solidFill>
              </a:rPr>
              <a:t/>
            </a:r>
            <a:br>
              <a:rPr lang="en-GB" sz="6800" b="1" u="sng" dirty="0" smtClean="0">
                <a:solidFill>
                  <a:schemeClr val="tx1"/>
                </a:solidFill>
              </a:rPr>
            </a:b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just"/>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endParaRPr lang="en-GB" dirty="0" smtClean="0">
              <a:solidFill>
                <a:schemeClr val="tx1"/>
              </a:solidFill>
            </a:endParaRPr>
          </a:p>
          <a:p>
            <a:pPr algn="just"/>
            <a:endParaRPr lang="en-GB" dirty="0" smtClean="0"/>
          </a:p>
          <a:p>
            <a:pPr algn="just"/>
            <a:r>
              <a:rPr lang="en-GB" dirty="0" smtClean="0"/>
              <a:t/>
            </a:r>
            <a:br>
              <a:rPr lang="en-GB" dirty="0" smtClean="0"/>
            </a:br>
            <a:endParaRPr lang="en-GB" dirty="0"/>
          </a:p>
        </p:txBody>
      </p:sp>
    </p:spTree>
    <p:extLst>
      <p:ext uri="{BB962C8B-B14F-4D97-AF65-F5344CB8AC3E}">
        <p14:creationId xmlns:p14="http://schemas.microsoft.com/office/powerpoint/2010/main" val="164192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54592"/>
            <a:ext cx="11873456" cy="747508"/>
          </a:xfrm>
        </p:spPr>
        <p:txBody>
          <a:bodyPr>
            <a:normAutofit fontScale="90000"/>
          </a:bodyPr>
          <a:lstStyle/>
          <a:p>
            <a:pPr algn="ctr"/>
            <a:r>
              <a:rPr lang="en-GB" dirty="0" smtClean="0">
                <a:solidFill>
                  <a:schemeClr val="tx1"/>
                </a:solidFill>
              </a:rPr>
              <a:t>Transitioning to Malvern Primary School</a:t>
            </a:r>
            <a:endParaRPr lang="en-US" dirty="0">
              <a:solidFill>
                <a:schemeClr val="tx1"/>
              </a:solidFill>
            </a:endParaRPr>
          </a:p>
        </p:txBody>
      </p:sp>
      <p:sp>
        <p:nvSpPr>
          <p:cNvPr id="7" name="Content Placeholder 13"/>
          <p:cNvSpPr>
            <a:spLocks noGrp="1"/>
          </p:cNvSpPr>
          <p:nvPr>
            <p:ph type="subTitle" idx="1"/>
          </p:nvPr>
        </p:nvSpPr>
        <p:spPr>
          <a:xfrm>
            <a:off x="523615" y="1047760"/>
            <a:ext cx="9813702" cy="6110492"/>
          </a:xfrm>
        </p:spPr>
        <p:txBody>
          <a:bodyPr>
            <a:normAutofit/>
          </a:bodyPr>
          <a:lstStyle/>
          <a:p>
            <a:pPr algn="ctr"/>
            <a:r>
              <a:rPr lang="en-GB" sz="2000" b="1" dirty="0" smtClean="0">
                <a:solidFill>
                  <a:schemeClr val="tx1"/>
                </a:solidFill>
              </a:rPr>
              <a:t>New Starters </a:t>
            </a:r>
            <a:r>
              <a:rPr lang="en-GB" sz="1700" u="sng" dirty="0" smtClean="0">
                <a:solidFill>
                  <a:schemeClr val="tx1"/>
                </a:solidFill>
              </a:rPr>
              <a:t/>
            </a:r>
            <a:br>
              <a:rPr lang="en-GB" sz="1700" u="sng" dirty="0" smtClean="0">
                <a:solidFill>
                  <a:schemeClr val="tx1"/>
                </a:solidFill>
              </a:rPr>
            </a:br>
            <a:endParaRPr lang="en-GB" sz="1700" u="sng" dirty="0" smtClean="0">
              <a:solidFill>
                <a:schemeClr val="tx1"/>
              </a:solidFill>
            </a:endParaRPr>
          </a:p>
          <a:p>
            <a:pPr algn="ctr"/>
            <a:r>
              <a:rPr lang="en-GB" sz="1700" u="sng" dirty="0" smtClean="0">
                <a:solidFill>
                  <a:schemeClr val="tx1"/>
                </a:solidFill>
              </a:rPr>
              <a:t/>
            </a:r>
            <a:br>
              <a:rPr lang="en-GB" sz="1700" u="sng" dirty="0" smtClean="0">
                <a:solidFill>
                  <a:schemeClr val="tx1"/>
                </a:solidFill>
              </a:rPr>
            </a:br>
            <a:r>
              <a:rPr lang="en-GB" sz="1700" b="1" u="sng" dirty="0" smtClean="0">
                <a:solidFill>
                  <a:schemeClr val="tx1"/>
                </a:solidFill>
              </a:rPr>
              <a:t>Home Visits</a:t>
            </a:r>
          </a:p>
          <a:p>
            <a:pPr algn="ctr"/>
            <a:r>
              <a:rPr lang="en-GB" sz="1700" dirty="0" smtClean="0">
                <a:solidFill>
                  <a:schemeClr val="tx1"/>
                </a:solidFill>
              </a:rPr>
              <a:t>In </a:t>
            </a:r>
            <a:r>
              <a:rPr lang="en-GB" sz="1700" dirty="0">
                <a:solidFill>
                  <a:schemeClr val="tx1"/>
                </a:solidFill>
              </a:rPr>
              <a:t>order to support transition, our nursery teacher, Mrs Horan, will telephone each </a:t>
            </a:r>
            <a:r>
              <a:rPr lang="en-GB" sz="1700" dirty="0" smtClean="0">
                <a:solidFill>
                  <a:schemeClr val="tx1"/>
                </a:solidFill>
              </a:rPr>
              <a:t>family later this week. </a:t>
            </a:r>
            <a:r>
              <a:rPr lang="en-GB" sz="1700" dirty="0">
                <a:solidFill>
                  <a:schemeClr val="tx1"/>
                </a:solidFill>
              </a:rPr>
              <a:t>T</a:t>
            </a:r>
            <a:r>
              <a:rPr lang="en-GB" sz="1700" dirty="0" smtClean="0">
                <a:solidFill>
                  <a:schemeClr val="tx1"/>
                </a:solidFill>
              </a:rPr>
              <a:t>o </a:t>
            </a:r>
            <a:r>
              <a:rPr lang="en-GB" sz="1700" dirty="0">
                <a:solidFill>
                  <a:schemeClr val="tx1"/>
                </a:solidFill>
              </a:rPr>
              <a:t>arrange a mutually convenient time for a home visit.  </a:t>
            </a:r>
            <a:endParaRPr lang="en-GB" sz="1700" dirty="0" smtClean="0">
              <a:solidFill>
                <a:schemeClr val="tx1"/>
              </a:solidFill>
            </a:endParaRPr>
          </a:p>
          <a:p>
            <a:pPr algn="ctr"/>
            <a:endParaRPr lang="en-GB" sz="1700" u="sng" dirty="0">
              <a:solidFill>
                <a:schemeClr val="tx1"/>
              </a:solidFill>
            </a:endParaRPr>
          </a:p>
          <a:p>
            <a:pPr algn="ctr"/>
            <a:r>
              <a:rPr lang="en-GB" sz="1700" dirty="0" smtClean="0">
                <a:solidFill>
                  <a:schemeClr val="tx1"/>
                </a:solidFill>
              </a:rPr>
              <a:t>Home visits will take place on; the 4th, 7th, 8th 9th and 10th September.</a:t>
            </a:r>
          </a:p>
          <a:p>
            <a:pPr algn="ctr"/>
            <a:endParaRPr lang="en-GB" sz="1700" dirty="0" smtClean="0">
              <a:solidFill>
                <a:schemeClr val="tx1"/>
              </a:solidFill>
            </a:endParaRPr>
          </a:p>
          <a:p>
            <a:pPr algn="ctr"/>
            <a:endParaRPr lang="en-GB" sz="1700" dirty="0">
              <a:solidFill>
                <a:schemeClr val="tx1"/>
              </a:solidFill>
            </a:endParaRPr>
          </a:p>
          <a:p>
            <a:pPr algn="ctr"/>
            <a:r>
              <a:rPr lang="en-GB" sz="1700" b="1" u="sng" dirty="0" smtClean="0">
                <a:solidFill>
                  <a:schemeClr val="tx1"/>
                </a:solidFill>
              </a:rPr>
              <a:t>Stay and Play</a:t>
            </a:r>
          </a:p>
          <a:p>
            <a:pPr algn="ctr"/>
            <a:r>
              <a:rPr lang="en-GB" sz="1700" dirty="0">
                <a:solidFill>
                  <a:schemeClr val="tx1"/>
                </a:solidFill>
              </a:rPr>
              <a:t>On Friday 11th September, we will hold our Early Years Foundation Stage ‘Stay and Play’ event.  This event is for children and parents to visit and begin to build connections between home and school. We value the relationship between home and school immensely and we look forward to welcoming you into our community</a:t>
            </a:r>
            <a:r>
              <a:rPr lang="en-GB" sz="1700" dirty="0" smtClean="0">
                <a:solidFill>
                  <a:schemeClr val="tx1"/>
                </a:solidFill>
              </a:rPr>
              <a:t>.</a:t>
            </a:r>
          </a:p>
          <a:p>
            <a:pPr algn="ctr"/>
            <a:r>
              <a:rPr lang="en-GB" sz="1700" dirty="0">
                <a:solidFill>
                  <a:schemeClr val="tx1"/>
                </a:solidFill>
              </a:rPr>
              <a:t/>
            </a:r>
            <a:br>
              <a:rPr lang="en-GB" sz="1700" dirty="0">
                <a:solidFill>
                  <a:schemeClr val="tx1"/>
                </a:solidFill>
              </a:rPr>
            </a:br>
            <a:r>
              <a:rPr lang="en-GB" sz="1700" b="1" dirty="0" smtClean="0">
                <a:solidFill>
                  <a:schemeClr val="tx1"/>
                </a:solidFill>
              </a:rPr>
              <a:t>9.15am – 11.15am 	</a:t>
            </a:r>
            <a:r>
              <a:rPr lang="en-GB" sz="1700" dirty="0" smtClean="0">
                <a:solidFill>
                  <a:schemeClr val="tx1"/>
                </a:solidFill>
              </a:rPr>
              <a:t>	or 		</a:t>
            </a:r>
            <a:r>
              <a:rPr lang="en-GB" sz="1700" b="1" dirty="0" smtClean="0">
                <a:solidFill>
                  <a:schemeClr val="tx1"/>
                </a:solidFill>
              </a:rPr>
              <a:t>1.15pm -3.15pm</a:t>
            </a:r>
          </a:p>
          <a:p>
            <a:pPr algn="ctr"/>
            <a:endParaRPr lang="en-GB" dirty="0">
              <a:solidFill>
                <a:schemeClr val="tx1"/>
              </a:solidFill>
            </a:endParaRPr>
          </a:p>
        </p:txBody>
      </p:sp>
    </p:spTree>
    <p:extLst>
      <p:ext uri="{BB962C8B-B14F-4D97-AF65-F5344CB8AC3E}">
        <p14:creationId xmlns:p14="http://schemas.microsoft.com/office/powerpoint/2010/main" val="279253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77672" y="261260"/>
            <a:ext cx="11573302" cy="747508"/>
          </a:xfrm>
        </p:spPr>
        <p:txBody>
          <a:bodyPr>
            <a:normAutofit fontScale="90000"/>
          </a:bodyPr>
          <a:lstStyle/>
          <a:p>
            <a:pPr algn="ctr"/>
            <a:r>
              <a:rPr lang="en-GB" smtClean="0">
                <a:solidFill>
                  <a:schemeClr val="tx1"/>
                </a:solidFill>
              </a:rPr>
              <a:t>Coming into </a:t>
            </a:r>
            <a:r>
              <a:rPr lang="en-GB" dirty="0" smtClean="0">
                <a:solidFill>
                  <a:schemeClr val="tx1"/>
                </a:solidFill>
              </a:rPr>
              <a:t>school</a:t>
            </a:r>
            <a:endParaRPr lang="en-US" dirty="0">
              <a:solidFill>
                <a:schemeClr val="tx1"/>
              </a:solidFill>
            </a:endParaRPr>
          </a:p>
        </p:txBody>
      </p:sp>
      <p:sp>
        <p:nvSpPr>
          <p:cNvPr id="7" name="Content Placeholder 13"/>
          <p:cNvSpPr>
            <a:spLocks noGrp="1"/>
          </p:cNvSpPr>
          <p:nvPr>
            <p:ph type="subTitle" idx="1"/>
          </p:nvPr>
        </p:nvSpPr>
        <p:spPr>
          <a:xfrm>
            <a:off x="791570" y="1348490"/>
            <a:ext cx="9034818" cy="415321"/>
          </a:xfrm>
        </p:spPr>
        <p:txBody>
          <a:bodyPr>
            <a:normAutofit fontScale="25000" lnSpcReduction="20000"/>
          </a:bodyPr>
          <a:lstStyle/>
          <a:p>
            <a:pPr algn="ctr"/>
            <a:r>
              <a:rPr lang="en-GB" sz="8000" b="1" dirty="0" smtClean="0">
                <a:solidFill>
                  <a:schemeClr val="tx1"/>
                </a:solidFill>
              </a:rPr>
              <a:t>New Starters </a:t>
            </a:r>
          </a:p>
          <a:p>
            <a:pPr algn="just"/>
            <a:r>
              <a:rPr lang="en-GB" sz="6800" b="1" u="sng" dirty="0" smtClean="0">
                <a:solidFill>
                  <a:schemeClr val="tx1"/>
                </a:solidFill>
              </a:rPr>
              <a:t/>
            </a:r>
            <a:br>
              <a:rPr lang="en-GB" sz="6800" b="1" u="sng" dirty="0" smtClean="0">
                <a:solidFill>
                  <a:schemeClr val="tx1"/>
                </a:solidFill>
              </a:rPr>
            </a:br>
            <a:endParaRPr lang="en-GB" dirty="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just"/>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endParaRPr lang="en-GB" dirty="0" smtClean="0">
              <a:solidFill>
                <a:schemeClr val="tx1"/>
              </a:solidFill>
            </a:endParaRPr>
          </a:p>
          <a:p>
            <a:pPr algn="just"/>
            <a:endParaRPr lang="en-GB" dirty="0"/>
          </a:p>
          <a:p>
            <a:pPr algn="just"/>
            <a:r>
              <a:rPr lang="en-GB" dirty="0" smtClean="0"/>
              <a:t/>
            </a:r>
            <a:br>
              <a:rPr lang="en-GB" dirty="0" smtClean="0"/>
            </a:br>
            <a:endParaRPr lang="en-GB" dirty="0"/>
          </a:p>
        </p:txBody>
      </p:sp>
      <p:sp>
        <p:nvSpPr>
          <p:cNvPr id="2" name="Rectangle 1"/>
          <p:cNvSpPr/>
          <p:nvPr/>
        </p:nvSpPr>
        <p:spPr>
          <a:xfrm>
            <a:off x="809767" y="2139144"/>
            <a:ext cx="9016621" cy="1138773"/>
          </a:xfrm>
          <a:prstGeom prst="rect">
            <a:avLst/>
          </a:prstGeom>
        </p:spPr>
        <p:txBody>
          <a:bodyPr wrap="square">
            <a:spAutoFit/>
          </a:bodyPr>
          <a:lstStyle/>
          <a:p>
            <a:pPr algn="just"/>
            <a:r>
              <a:rPr lang="en-GB" sz="1700" dirty="0" smtClean="0"/>
              <a:t>To </a:t>
            </a:r>
            <a:r>
              <a:rPr lang="en-GB" sz="1700" dirty="0"/>
              <a:t>encourage smooth transition, we stagger intake from the week commencing Monday </a:t>
            </a:r>
            <a:r>
              <a:rPr lang="en-GB" sz="1700" dirty="0" smtClean="0"/>
              <a:t>21st </a:t>
            </a:r>
            <a:r>
              <a:rPr lang="en-GB" sz="1700" dirty="0"/>
              <a:t>September 2020. This provides time for our team to get to know each child on an individual level and offer support where </a:t>
            </a:r>
            <a:r>
              <a:rPr lang="en-GB" sz="1700" dirty="0" smtClean="0"/>
              <a:t>necessary. Mrs Horan will provide you with more details about your child’s individual start date at our stay and play event.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7326" y="3825300"/>
            <a:ext cx="3701730" cy="2784143"/>
          </a:xfrm>
          <a:prstGeom prst="rect">
            <a:avLst/>
          </a:prstGeom>
          <a:ln w="76200" cap="sq" cmpd="thickThin">
            <a:solidFill>
              <a:srgbClr val="000000"/>
            </a:solidFill>
            <a:prstDash val="solid"/>
            <a:miter lim="800000"/>
          </a:ln>
          <a:effectLst>
            <a:innerShdw blurRad="76200">
              <a:srgbClr val="000000"/>
            </a:innerShdw>
          </a:effectLst>
        </p:spPr>
      </p:pic>
      <p:sp>
        <p:nvSpPr>
          <p:cNvPr id="3" name="Rectangle 2"/>
          <p:cNvSpPr/>
          <p:nvPr/>
        </p:nvSpPr>
        <p:spPr>
          <a:xfrm>
            <a:off x="791570" y="4201710"/>
            <a:ext cx="6096000" cy="2031325"/>
          </a:xfrm>
          <a:prstGeom prst="rect">
            <a:avLst/>
          </a:prstGeom>
        </p:spPr>
        <p:txBody>
          <a:bodyPr>
            <a:spAutoFit/>
          </a:bodyPr>
          <a:lstStyle/>
          <a:p>
            <a:pPr algn="ctr"/>
            <a:r>
              <a:rPr lang="en-GB" dirty="0"/>
              <a:t>Wrap around care is available with KIB for further information please contact via </a:t>
            </a:r>
            <a:br>
              <a:rPr lang="en-GB" dirty="0"/>
            </a:br>
            <a:r>
              <a:rPr lang="en-GB" dirty="0"/>
              <a:t/>
            </a:r>
            <a:br>
              <a:rPr lang="en-GB" dirty="0"/>
            </a:br>
            <a:r>
              <a:rPr lang="en-GB" dirty="0"/>
              <a:t/>
            </a:r>
            <a:br>
              <a:rPr lang="en-GB" dirty="0"/>
            </a:br>
            <a:r>
              <a:rPr lang="en-GB" b="1" dirty="0"/>
              <a:t>Telephone </a:t>
            </a:r>
            <a:r>
              <a:rPr lang="en-GB" dirty="0"/>
              <a:t>- 0151 477 8236</a:t>
            </a:r>
          </a:p>
          <a:p>
            <a:pPr algn="ctr"/>
            <a:r>
              <a:rPr lang="en-GB" dirty="0"/>
              <a:t>or</a:t>
            </a:r>
          </a:p>
          <a:p>
            <a:pPr algn="ctr"/>
            <a:r>
              <a:rPr lang="en-GB" b="1" dirty="0"/>
              <a:t>Email</a:t>
            </a:r>
            <a:r>
              <a:rPr lang="en-GB" dirty="0"/>
              <a:t> - </a:t>
            </a:r>
            <a:r>
              <a:rPr lang="en-GB" dirty="0">
                <a:hlinkClick r:id="rId4"/>
              </a:rPr>
              <a:t>mark-kidsinbloom@hotmail.com</a:t>
            </a:r>
            <a:endParaRPr lang="en-GB" dirty="0"/>
          </a:p>
        </p:txBody>
      </p:sp>
    </p:spTree>
    <p:extLst>
      <p:ext uri="{BB962C8B-B14F-4D97-AF65-F5344CB8AC3E}">
        <p14:creationId xmlns:p14="http://schemas.microsoft.com/office/powerpoint/2010/main" val="3272592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388357" y="191069"/>
            <a:ext cx="5991271" cy="747508"/>
          </a:xfrm>
        </p:spPr>
        <p:txBody>
          <a:bodyPr>
            <a:normAutofit fontScale="90000"/>
          </a:bodyPr>
          <a:lstStyle/>
          <a:p>
            <a:pPr algn="ctr"/>
            <a:r>
              <a:rPr lang="en-GB" dirty="0" smtClean="0">
                <a:solidFill>
                  <a:schemeClr val="tx1"/>
                </a:solidFill>
              </a:rPr>
              <a:t>The Cloakroom</a:t>
            </a:r>
            <a:endParaRPr lang="en-US" dirty="0">
              <a:solidFill>
                <a:schemeClr val="tx1"/>
              </a:solidFill>
            </a:endParaRPr>
          </a:p>
        </p:txBody>
      </p:sp>
      <p:sp>
        <p:nvSpPr>
          <p:cNvPr id="7" name="Content Placeholder 13"/>
          <p:cNvSpPr>
            <a:spLocks noGrp="1"/>
          </p:cNvSpPr>
          <p:nvPr>
            <p:ph type="subTitle" idx="1"/>
          </p:nvPr>
        </p:nvSpPr>
        <p:spPr>
          <a:xfrm>
            <a:off x="846160" y="1487609"/>
            <a:ext cx="6032311" cy="4735772"/>
          </a:xfrm>
        </p:spPr>
        <p:txBody>
          <a:bodyPr>
            <a:normAutofit lnSpcReduction="10000"/>
          </a:bodyPr>
          <a:lstStyle/>
          <a:p>
            <a:pPr algn="just"/>
            <a:r>
              <a:rPr lang="en-GB" sz="1700" dirty="0">
                <a:solidFill>
                  <a:schemeClr val="tx1"/>
                </a:solidFill>
              </a:rPr>
              <a:t>We </a:t>
            </a:r>
            <a:r>
              <a:rPr lang="en-GB" sz="1700" dirty="0" smtClean="0">
                <a:solidFill>
                  <a:schemeClr val="tx1"/>
                </a:solidFill>
              </a:rPr>
              <a:t>encourage you to bring your child into Nursery on their first day, hang their coat up with them and give them a big squeeze before leaving. </a:t>
            </a: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Our cloakroom can become a bit of a squeeze with several adults and children in it. Therefore, we politely ask that once your child is familiar with the setting you hand them over to us at the entrance door.</a:t>
            </a:r>
          </a:p>
          <a:p>
            <a:pPr algn="just"/>
            <a:endParaRPr lang="en-GB" sz="1700" dirty="0" smtClean="0">
              <a:solidFill>
                <a:schemeClr val="tx1"/>
              </a:solidFill>
            </a:endParaRPr>
          </a:p>
          <a:p>
            <a:pPr algn="just"/>
            <a:r>
              <a:rPr lang="en-GB" sz="1700" dirty="0" smtClean="0">
                <a:solidFill>
                  <a:schemeClr val="tx1"/>
                </a:solidFill>
              </a:rPr>
              <a:t>Children will be able to store their books bags and PE kits. Unfortunately, due to space we are unable to accommodate any other bags</a:t>
            </a:r>
            <a:r>
              <a:rPr lang="en-GB" sz="1700" dirty="0">
                <a:solidFill>
                  <a:schemeClr val="tx1"/>
                </a:solidFill>
              </a:rPr>
              <a:t>. To avoid any upset please be mindful of this when purchasing school bags. </a:t>
            </a:r>
          </a:p>
          <a:p>
            <a:pPr algn="just"/>
            <a:endParaRPr lang="en-GB" sz="1700" dirty="0">
              <a:solidFill>
                <a:schemeClr val="tx1"/>
              </a:solidFill>
            </a:endParaRPr>
          </a:p>
          <a:p>
            <a:pPr algn="just"/>
            <a:r>
              <a:rPr lang="en-GB" dirty="0" smtClean="0"/>
              <a:t/>
            </a:r>
            <a:br>
              <a:rPr lang="en-GB" dirty="0" smtClean="0"/>
            </a:br>
            <a:endParaRPr lang="en-GB" dirty="0"/>
          </a:p>
        </p:txBody>
      </p:sp>
      <p:pic>
        <p:nvPicPr>
          <p:cNvPr id="6" name="Picture 5" descr="Edge of Insanity: &lt;strong&gt;Kids&lt;/strong&gt; &lt;strong&gt;Jacket&lt;/strong&gt; only $16- was $8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9384" y="1992576"/>
            <a:ext cx="2421491" cy="2838732"/>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8744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59559" y="183697"/>
            <a:ext cx="11873456" cy="747508"/>
          </a:xfrm>
        </p:spPr>
        <p:txBody>
          <a:bodyPr>
            <a:normAutofit fontScale="90000"/>
          </a:bodyPr>
          <a:lstStyle/>
          <a:p>
            <a:pPr algn="ctr"/>
            <a:r>
              <a:rPr lang="en-GB" dirty="0" smtClean="0">
                <a:solidFill>
                  <a:schemeClr val="tx1"/>
                </a:solidFill>
              </a:rPr>
              <a:t>Parental Involvement </a:t>
            </a:r>
            <a:endParaRPr lang="en-US" dirty="0">
              <a:solidFill>
                <a:schemeClr val="tx1"/>
              </a:solidFill>
            </a:endParaRPr>
          </a:p>
        </p:txBody>
      </p:sp>
      <p:pic>
        <p:nvPicPr>
          <p:cNvPr id="8" name="Picture 7" descr="C:\Users\BullenL\Desktop\Prospectus\Rosa Murphy, Franco Ashton.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7533" y="1405549"/>
            <a:ext cx="3189183" cy="29660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http://malvernprimaryschool.co.uk/wp-content/uploads/2020/02/IMG_2392-scale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2411" y="3474141"/>
            <a:ext cx="3988753" cy="28584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13"/>
          <p:cNvSpPr>
            <a:spLocks noGrp="1"/>
          </p:cNvSpPr>
          <p:nvPr>
            <p:ph type="subTitle" idx="1"/>
          </p:nvPr>
        </p:nvSpPr>
        <p:spPr>
          <a:xfrm>
            <a:off x="5020572" y="1716908"/>
            <a:ext cx="4176215" cy="1282889"/>
          </a:xfrm>
        </p:spPr>
        <p:txBody>
          <a:bodyPr>
            <a:normAutofit/>
          </a:bodyPr>
          <a:lstStyle/>
          <a:p>
            <a:pPr algn="ctr"/>
            <a:r>
              <a:rPr lang="en-GB" b="1" dirty="0" smtClean="0">
                <a:solidFill>
                  <a:schemeClr val="tx1"/>
                </a:solidFill>
              </a:rPr>
              <a:t>“I can peel cabbage with mummy, I am doing good.”</a:t>
            </a:r>
            <a:endParaRPr lang="en-GB" dirty="0">
              <a:solidFill>
                <a:schemeClr val="tx1"/>
              </a:solidFill>
            </a:endParaRPr>
          </a:p>
        </p:txBody>
      </p:sp>
      <p:sp>
        <p:nvSpPr>
          <p:cNvPr id="11" name="Content Placeholder 13"/>
          <p:cNvSpPr txBox="1">
            <a:spLocks/>
          </p:cNvSpPr>
          <p:nvPr/>
        </p:nvSpPr>
        <p:spPr>
          <a:xfrm>
            <a:off x="1587533" y="5252087"/>
            <a:ext cx="4176215" cy="128288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b="1" dirty="0" smtClean="0">
                <a:solidFill>
                  <a:schemeClr val="tx1"/>
                </a:solidFill>
              </a:rPr>
              <a:t>“I went on a Bear Hunt with my Nan! The mud was the best”</a:t>
            </a:r>
            <a:endParaRPr lang="en-GB" b="1" dirty="0">
              <a:solidFill>
                <a:schemeClr val="tx1"/>
              </a:solidFill>
            </a:endParaRPr>
          </a:p>
        </p:txBody>
      </p:sp>
    </p:spTree>
    <p:extLst>
      <p:ext uri="{BB962C8B-B14F-4D97-AF65-F5344CB8AC3E}">
        <p14:creationId xmlns:p14="http://schemas.microsoft.com/office/powerpoint/2010/main" val="2166619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9302" y="136480"/>
            <a:ext cx="11873456" cy="747508"/>
          </a:xfrm>
        </p:spPr>
        <p:txBody>
          <a:bodyPr>
            <a:normAutofit fontScale="90000"/>
          </a:bodyPr>
          <a:lstStyle/>
          <a:p>
            <a:pPr algn="ctr"/>
            <a:r>
              <a:rPr lang="en-GB" dirty="0" smtClean="0">
                <a:solidFill>
                  <a:schemeClr val="tx1"/>
                </a:solidFill>
              </a:rPr>
              <a:t>Exciting Events</a:t>
            </a:r>
            <a:endParaRPr lang="en-US" dirty="0">
              <a:solidFill>
                <a:schemeClr val="tx1"/>
              </a:solidFill>
            </a:endParaRPr>
          </a:p>
        </p:txBody>
      </p:sp>
      <p:sp>
        <p:nvSpPr>
          <p:cNvPr id="10" name="Content Placeholder 13"/>
          <p:cNvSpPr>
            <a:spLocks noGrp="1"/>
          </p:cNvSpPr>
          <p:nvPr>
            <p:ph type="subTitle" idx="1"/>
          </p:nvPr>
        </p:nvSpPr>
        <p:spPr>
          <a:xfrm>
            <a:off x="366681" y="1168874"/>
            <a:ext cx="2949720" cy="5530568"/>
          </a:xfrm>
        </p:spPr>
        <p:txBody>
          <a:bodyPr>
            <a:normAutofit lnSpcReduction="10000"/>
          </a:bodyPr>
          <a:lstStyle/>
          <a:p>
            <a:pPr algn="ctr"/>
            <a:r>
              <a:rPr lang="en-GB" sz="2800" b="1" dirty="0" smtClean="0">
                <a:solidFill>
                  <a:schemeClr val="tx1"/>
                </a:solidFill>
              </a:rPr>
              <a:t>Autumn…</a:t>
            </a:r>
          </a:p>
          <a:p>
            <a:pPr algn="ctr">
              <a:lnSpc>
                <a:spcPct val="150000"/>
              </a:lnSpc>
            </a:pPr>
            <a:r>
              <a:rPr lang="en-GB" dirty="0" smtClean="0">
                <a:solidFill>
                  <a:schemeClr val="tx1"/>
                </a:solidFill>
              </a:rPr>
              <a:t>Tapestry Meeting </a:t>
            </a:r>
            <a:br>
              <a:rPr lang="en-GB" dirty="0" smtClean="0">
                <a:solidFill>
                  <a:schemeClr val="tx1"/>
                </a:solidFill>
              </a:rPr>
            </a:br>
            <a:r>
              <a:rPr lang="en-GB" dirty="0" smtClean="0">
                <a:solidFill>
                  <a:schemeClr val="tx1"/>
                </a:solidFill>
              </a:rPr>
              <a:t>McMillian Event </a:t>
            </a:r>
            <a:br>
              <a:rPr lang="en-GB" dirty="0" smtClean="0">
                <a:solidFill>
                  <a:schemeClr val="tx1"/>
                </a:solidFill>
              </a:rPr>
            </a:br>
            <a:r>
              <a:rPr lang="en-GB" dirty="0" smtClean="0">
                <a:solidFill>
                  <a:schemeClr val="tx1"/>
                </a:solidFill>
              </a:rPr>
              <a:t>Book Fair</a:t>
            </a:r>
            <a:br>
              <a:rPr lang="en-GB" dirty="0" smtClean="0">
                <a:solidFill>
                  <a:schemeClr val="tx1"/>
                </a:solidFill>
              </a:rPr>
            </a:br>
            <a:r>
              <a:rPr lang="en-GB" dirty="0" smtClean="0">
                <a:solidFill>
                  <a:schemeClr val="tx1"/>
                </a:solidFill>
              </a:rPr>
              <a:t>EYFS Workshop </a:t>
            </a:r>
            <a:br>
              <a:rPr lang="en-GB" dirty="0" smtClean="0">
                <a:solidFill>
                  <a:schemeClr val="tx1"/>
                </a:solidFill>
              </a:rPr>
            </a:br>
            <a:r>
              <a:rPr lang="en-GB" dirty="0" smtClean="0">
                <a:solidFill>
                  <a:schemeClr val="tx1"/>
                </a:solidFill>
              </a:rPr>
              <a:t>Reading Workshop</a:t>
            </a:r>
            <a:r>
              <a:rPr lang="en-GB" dirty="0">
                <a:solidFill>
                  <a:schemeClr val="tx1"/>
                </a:solidFill>
              </a:rPr>
              <a:t/>
            </a:r>
            <a:br>
              <a:rPr lang="en-GB" dirty="0">
                <a:solidFill>
                  <a:schemeClr val="tx1"/>
                </a:solidFill>
              </a:rPr>
            </a:br>
            <a:r>
              <a:rPr lang="en-GB" dirty="0" smtClean="0">
                <a:solidFill>
                  <a:schemeClr val="tx1"/>
                </a:solidFill>
              </a:rPr>
              <a:t>Malvern Autumn Festival</a:t>
            </a:r>
            <a:br>
              <a:rPr lang="en-GB" dirty="0" smtClean="0">
                <a:solidFill>
                  <a:schemeClr val="tx1"/>
                </a:solidFill>
              </a:rPr>
            </a:br>
            <a:r>
              <a:rPr lang="en-GB" dirty="0" smtClean="0">
                <a:solidFill>
                  <a:schemeClr val="tx1"/>
                </a:solidFill>
              </a:rPr>
              <a:t>‘Nocturnal Animals’</a:t>
            </a:r>
            <a:r>
              <a:rPr lang="en-GB" dirty="0">
                <a:solidFill>
                  <a:schemeClr val="tx1"/>
                </a:solidFill>
              </a:rPr>
              <a:t/>
            </a:r>
            <a:br>
              <a:rPr lang="en-GB" dirty="0">
                <a:solidFill>
                  <a:schemeClr val="tx1"/>
                </a:solidFill>
              </a:rPr>
            </a:br>
            <a:r>
              <a:rPr lang="en-GB" dirty="0">
                <a:solidFill>
                  <a:schemeClr val="tx1"/>
                </a:solidFill>
              </a:rPr>
              <a:t>P</a:t>
            </a:r>
            <a:r>
              <a:rPr lang="en-GB" dirty="0" smtClean="0">
                <a:solidFill>
                  <a:schemeClr val="tx1"/>
                </a:solidFill>
              </a:rPr>
              <a:t>arent / Teacher </a:t>
            </a:r>
            <a:r>
              <a:rPr lang="en-GB" dirty="0">
                <a:solidFill>
                  <a:schemeClr val="tx1"/>
                </a:solidFill>
              </a:rPr>
              <a:t>M</a:t>
            </a:r>
            <a:r>
              <a:rPr lang="en-GB" dirty="0" smtClean="0">
                <a:solidFill>
                  <a:schemeClr val="tx1"/>
                </a:solidFill>
              </a:rPr>
              <a:t>eeting </a:t>
            </a:r>
            <a:r>
              <a:rPr lang="en-GB" dirty="0">
                <a:solidFill>
                  <a:schemeClr val="tx1"/>
                </a:solidFill>
              </a:rPr>
              <a:t/>
            </a:r>
            <a:br>
              <a:rPr lang="en-GB" dirty="0">
                <a:solidFill>
                  <a:schemeClr val="tx1"/>
                </a:solidFill>
              </a:rPr>
            </a:br>
            <a:r>
              <a:rPr lang="en-GB" dirty="0" smtClean="0">
                <a:solidFill>
                  <a:schemeClr val="tx1"/>
                </a:solidFill>
              </a:rPr>
              <a:t>Stay and Play</a:t>
            </a:r>
            <a:r>
              <a:rPr lang="en-GB" dirty="0">
                <a:solidFill>
                  <a:schemeClr val="tx1"/>
                </a:solidFill>
              </a:rPr>
              <a:t/>
            </a:r>
            <a:br>
              <a:rPr lang="en-GB" dirty="0">
                <a:solidFill>
                  <a:schemeClr val="tx1"/>
                </a:solidFill>
              </a:rPr>
            </a:br>
            <a:r>
              <a:rPr lang="en-GB" dirty="0" smtClean="0">
                <a:solidFill>
                  <a:schemeClr val="tx1"/>
                </a:solidFill>
              </a:rPr>
              <a:t>PTA Christmas Event</a:t>
            </a:r>
            <a:br>
              <a:rPr lang="en-GB" dirty="0" smtClean="0">
                <a:solidFill>
                  <a:schemeClr val="tx1"/>
                </a:solidFill>
              </a:rPr>
            </a:br>
            <a:r>
              <a:rPr lang="en-GB" dirty="0" smtClean="0">
                <a:solidFill>
                  <a:schemeClr val="tx1"/>
                </a:solidFill>
              </a:rPr>
              <a:t>Christmas Performance</a:t>
            </a:r>
            <a:br>
              <a:rPr lang="en-GB" dirty="0" smtClean="0">
                <a:solidFill>
                  <a:schemeClr val="tx1"/>
                </a:solidFill>
              </a:rPr>
            </a:br>
            <a:r>
              <a:rPr lang="en-GB" dirty="0" smtClean="0">
                <a:solidFill>
                  <a:schemeClr val="tx1"/>
                </a:solidFill>
              </a:rPr>
              <a:t>Celebration Assembly </a:t>
            </a:r>
          </a:p>
        </p:txBody>
      </p:sp>
      <p:sp>
        <p:nvSpPr>
          <p:cNvPr id="7" name="Content Placeholder 13"/>
          <p:cNvSpPr txBox="1">
            <a:spLocks/>
          </p:cNvSpPr>
          <p:nvPr/>
        </p:nvSpPr>
        <p:spPr>
          <a:xfrm>
            <a:off x="7138252" y="1143850"/>
            <a:ext cx="2949720" cy="553056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2800" b="1" dirty="0" smtClean="0">
                <a:solidFill>
                  <a:schemeClr val="tx1"/>
                </a:solidFill>
              </a:rPr>
              <a:t>Summer… </a:t>
            </a:r>
          </a:p>
          <a:p>
            <a:pPr algn="ctr">
              <a:lnSpc>
                <a:spcPct val="150000"/>
              </a:lnSpc>
            </a:pPr>
            <a:r>
              <a:rPr lang="en-GB" dirty="0" smtClean="0">
                <a:solidFill>
                  <a:schemeClr val="tx1"/>
                </a:solidFill>
              </a:rPr>
              <a:t>Stay and Play</a:t>
            </a:r>
            <a:br>
              <a:rPr lang="en-GB" dirty="0" smtClean="0">
                <a:solidFill>
                  <a:schemeClr val="tx1"/>
                </a:solidFill>
              </a:rPr>
            </a:br>
            <a:r>
              <a:rPr lang="en-GB" dirty="0" smtClean="0">
                <a:solidFill>
                  <a:schemeClr val="tx1"/>
                </a:solidFill>
              </a:rPr>
              <a:t>Teddy Bear’s Picnic</a:t>
            </a:r>
            <a:r>
              <a:rPr lang="en-GB" dirty="0">
                <a:solidFill>
                  <a:schemeClr val="tx1"/>
                </a:solidFill>
              </a:rPr>
              <a:t/>
            </a:r>
            <a:br>
              <a:rPr lang="en-GB" dirty="0">
                <a:solidFill>
                  <a:schemeClr val="tx1"/>
                </a:solidFill>
              </a:rPr>
            </a:br>
            <a:r>
              <a:rPr lang="en-GB" dirty="0" smtClean="0">
                <a:solidFill>
                  <a:schemeClr val="tx1"/>
                </a:solidFill>
              </a:rPr>
              <a:t>EYFS Workshop</a:t>
            </a:r>
            <a:r>
              <a:rPr lang="en-GB" dirty="0">
                <a:solidFill>
                  <a:schemeClr val="tx1"/>
                </a:solidFill>
              </a:rPr>
              <a:t/>
            </a:r>
            <a:br>
              <a:rPr lang="en-GB" dirty="0">
                <a:solidFill>
                  <a:schemeClr val="tx1"/>
                </a:solidFill>
              </a:rPr>
            </a:br>
            <a:r>
              <a:rPr lang="en-GB" dirty="0" smtClean="0">
                <a:solidFill>
                  <a:schemeClr val="tx1"/>
                </a:solidFill>
              </a:rPr>
              <a:t>Transition Meetings</a:t>
            </a:r>
            <a:br>
              <a:rPr lang="en-GB" dirty="0" smtClean="0">
                <a:solidFill>
                  <a:schemeClr val="tx1"/>
                </a:solidFill>
              </a:rPr>
            </a:br>
            <a:r>
              <a:rPr lang="en-GB" dirty="0" smtClean="0">
                <a:solidFill>
                  <a:schemeClr val="tx1"/>
                </a:solidFill>
              </a:rPr>
              <a:t>Maths Workshop</a:t>
            </a:r>
            <a:br>
              <a:rPr lang="en-GB" dirty="0" smtClean="0">
                <a:solidFill>
                  <a:schemeClr val="tx1"/>
                </a:solidFill>
              </a:rPr>
            </a:br>
            <a:r>
              <a:rPr lang="en-GB" dirty="0" smtClean="0">
                <a:solidFill>
                  <a:schemeClr val="tx1"/>
                </a:solidFill>
              </a:rPr>
              <a:t>Sports Day</a:t>
            </a:r>
            <a:br>
              <a:rPr lang="en-GB" dirty="0" smtClean="0">
                <a:solidFill>
                  <a:schemeClr val="tx1"/>
                </a:solidFill>
              </a:rPr>
            </a:br>
            <a:r>
              <a:rPr lang="en-GB" dirty="0" smtClean="0">
                <a:solidFill>
                  <a:schemeClr val="tx1"/>
                </a:solidFill>
              </a:rPr>
              <a:t>Trip to Chester Zoo</a:t>
            </a:r>
            <a:br>
              <a:rPr lang="en-GB" dirty="0" smtClean="0">
                <a:solidFill>
                  <a:schemeClr val="tx1"/>
                </a:solidFill>
              </a:rPr>
            </a:br>
            <a:r>
              <a:rPr lang="en-GB" dirty="0" smtClean="0">
                <a:solidFill>
                  <a:schemeClr val="tx1"/>
                </a:solidFill>
              </a:rPr>
              <a:t>Malvern Summer Carnival</a:t>
            </a:r>
            <a:br>
              <a:rPr lang="en-GB" dirty="0" smtClean="0">
                <a:solidFill>
                  <a:schemeClr val="tx1"/>
                </a:solidFill>
              </a:rPr>
            </a:br>
            <a:endParaRPr lang="en-GB" dirty="0" smtClean="0"/>
          </a:p>
        </p:txBody>
      </p:sp>
      <p:sp>
        <p:nvSpPr>
          <p:cNvPr id="12" name="Content Placeholder 13"/>
          <p:cNvSpPr txBox="1">
            <a:spLocks/>
          </p:cNvSpPr>
          <p:nvPr/>
        </p:nvSpPr>
        <p:spPr>
          <a:xfrm>
            <a:off x="3813881" y="1171146"/>
            <a:ext cx="2949720" cy="553056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2800" b="1" dirty="0" smtClean="0">
                <a:solidFill>
                  <a:schemeClr val="tx1"/>
                </a:solidFill>
              </a:rPr>
              <a:t>Spring…</a:t>
            </a:r>
          </a:p>
          <a:p>
            <a:pPr algn="ctr">
              <a:lnSpc>
                <a:spcPct val="150000"/>
              </a:lnSpc>
            </a:pPr>
            <a:r>
              <a:rPr lang="en-GB" dirty="0" smtClean="0">
                <a:solidFill>
                  <a:schemeClr val="tx1"/>
                </a:solidFill>
              </a:rPr>
              <a:t>Nursery Library Open Day</a:t>
            </a:r>
            <a:br>
              <a:rPr lang="en-GB" dirty="0" smtClean="0">
                <a:solidFill>
                  <a:schemeClr val="tx1"/>
                </a:solidFill>
              </a:rPr>
            </a:br>
            <a:r>
              <a:rPr lang="en-GB" dirty="0" smtClean="0">
                <a:solidFill>
                  <a:schemeClr val="tx1"/>
                </a:solidFill>
              </a:rPr>
              <a:t>World Book Day</a:t>
            </a:r>
            <a:br>
              <a:rPr lang="en-GB" dirty="0" smtClean="0">
                <a:solidFill>
                  <a:schemeClr val="tx1"/>
                </a:solidFill>
              </a:rPr>
            </a:br>
            <a:r>
              <a:rPr lang="en-GB" dirty="0" smtClean="0">
                <a:solidFill>
                  <a:schemeClr val="tx1"/>
                </a:solidFill>
              </a:rPr>
              <a:t>‘Are You Ready to Read?’</a:t>
            </a:r>
            <a:r>
              <a:rPr lang="en-GB" dirty="0">
                <a:solidFill>
                  <a:schemeClr val="tx1"/>
                </a:solidFill>
              </a:rPr>
              <a:t/>
            </a:r>
            <a:br>
              <a:rPr lang="en-GB" dirty="0">
                <a:solidFill>
                  <a:schemeClr val="tx1"/>
                </a:solidFill>
              </a:rPr>
            </a:br>
            <a:r>
              <a:rPr lang="en-GB" dirty="0" smtClean="0">
                <a:solidFill>
                  <a:schemeClr val="tx1"/>
                </a:solidFill>
              </a:rPr>
              <a:t>Book Fair</a:t>
            </a:r>
            <a:br>
              <a:rPr lang="en-GB" dirty="0" smtClean="0">
                <a:solidFill>
                  <a:schemeClr val="tx1"/>
                </a:solidFill>
              </a:rPr>
            </a:br>
            <a:r>
              <a:rPr lang="en-GB" dirty="0" smtClean="0">
                <a:solidFill>
                  <a:schemeClr val="tx1"/>
                </a:solidFill>
              </a:rPr>
              <a:t>Parent / Teacher Meeting</a:t>
            </a:r>
            <a:br>
              <a:rPr lang="en-GB" dirty="0" smtClean="0">
                <a:solidFill>
                  <a:schemeClr val="tx1"/>
                </a:solidFill>
              </a:rPr>
            </a:br>
            <a:r>
              <a:rPr lang="en-GB" dirty="0" smtClean="0">
                <a:solidFill>
                  <a:schemeClr val="tx1"/>
                </a:solidFill>
              </a:rPr>
              <a:t>PTA Easter Bingo</a:t>
            </a:r>
            <a:br>
              <a:rPr lang="en-GB" dirty="0" smtClean="0">
                <a:solidFill>
                  <a:schemeClr val="tx1"/>
                </a:solidFill>
              </a:rPr>
            </a:br>
            <a:r>
              <a:rPr lang="en-GB" dirty="0" smtClean="0">
                <a:solidFill>
                  <a:schemeClr val="tx1"/>
                </a:solidFill>
              </a:rPr>
              <a:t>Reading Workshop</a:t>
            </a:r>
            <a:br>
              <a:rPr lang="en-GB" dirty="0" smtClean="0">
                <a:solidFill>
                  <a:schemeClr val="tx1"/>
                </a:solidFill>
              </a:rPr>
            </a:br>
            <a:r>
              <a:rPr lang="en-GB" dirty="0" smtClean="0">
                <a:solidFill>
                  <a:schemeClr val="tx1"/>
                </a:solidFill>
              </a:rPr>
              <a:t>Celebration Assembly </a:t>
            </a:r>
            <a:br>
              <a:rPr lang="en-GB" dirty="0" smtClean="0">
                <a:solidFill>
                  <a:schemeClr val="tx1"/>
                </a:solidFill>
              </a:rPr>
            </a:br>
            <a:endParaRPr lang="en-GB" dirty="0" smtClean="0">
              <a:solidFill>
                <a:schemeClr val="tx1"/>
              </a:solidFill>
            </a:endParaRPr>
          </a:p>
          <a:p>
            <a:pPr algn="ctr">
              <a:lnSpc>
                <a:spcPct val="150000"/>
              </a:lnSpc>
            </a:pPr>
            <a:endParaRPr lang="en-GB" dirty="0" smtClean="0"/>
          </a:p>
          <a:p>
            <a:pPr algn="ctr">
              <a:lnSpc>
                <a:spcPct val="150000"/>
              </a:lnSpc>
            </a:pPr>
            <a:endParaRPr lang="en-GB" dirty="0" smtClean="0"/>
          </a:p>
        </p:txBody>
      </p:sp>
    </p:spTree>
    <p:extLst>
      <p:ext uri="{BB962C8B-B14F-4D97-AF65-F5344CB8AC3E}">
        <p14:creationId xmlns:p14="http://schemas.microsoft.com/office/powerpoint/2010/main" val="1764421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1354</TotalTime>
  <Words>2115</Words>
  <Application>Microsoft Office PowerPoint</Application>
  <PresentationFormat>Widescreen</PresentationFormat>
  <Paragraphs>161</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Malvern Primary School</vt:lpstr>
      <vt:lpstr>The staff of Malvern welcome your family to our family…</vt:lpstr>
      <vt:lpstr>Returning to Malvern Primary School</vt:lpstr>
      <vt:lpstr>Coming in to school</vt:lpstr>
      <vt:lpstr>Transitioning to Malvern Primary School</vt:lpstr>
      <vt:lpstr>Coming into school</vt:lpstr>
      <vt:lpstr>The Cloakroom</vt:lpstr>
      <vt:lpstr>Parental Involvement </vt:lpstr>
      <vt:lpstr>Exciting Events</vt:lpstr>
      <vt:lpstr>Home Learning </vt:lpstr>
      <vt:lpstr>Book Bag and Planners </vt:lpstr>
      <vt:lpstr>Getting your child ‘school ready’</vt:lpstr>
      <vt:lpstr>PowerPoint Presentation</vt:lpstr>
      <vt:lpstr>PowerPoint Presentation</vt:lpstr>
      <vt:lpstr>PowerPoint Presentation</vt:lpstr>
      <vt:lpstr>PowerPoint Presentation</vt:lpstr>
      <vt:lpstr>PowerPoint Presentation</vt:lpstr>
    </vt:vector>
  </TitlesOfParts>
  <Company>Knowsley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Malvern Primary School</dc:title>
  <dc:creator>Authorised User</dc:creator>
  <cp:lastModifiedBy>Sharrock, Jodie</cp:lastModifiedBy>
  <cp:revision>66</cp:revision>
  <dcterms:created xsi:type="dcterms:W3CDTF">2020-07-02T08:16:51Z</dcterms:created>
  <dcterms:modified xsi:type="dcterms:W3CDTF">2020-07-20T07:46:21Z</dcterms:modified>
</cp:coreProperties>
</file>