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0"/>
  </p:notesMasterIdLst>
  <p:sldIdLst>
    <p:sldId id="256" r:id="rId2"/>
    <p:sldId id="257" r:id="rId3"/>
    <p:sldId id="258" r:id="rId4"/>
    <p:sldId id="1556" r:id="rId5"/>
    <p:sldId id="260" r:id="rId6"/>
    <p:sldId id="261" r:id="rId7"/>
    <p:sldId id="262" r:id="rId8"/>
    <p:sldId id="265" r:id="rId9"/>
    <p:sldId id="266" r:id="rId10"/>
    <p:sldId id="264" r:id="rId11"/>
    <p:sldId id="263" r:id="rId12"/>
    <p:sldId id="1557" r:id="rId13"/>
    <p:sldId id="1550" r:id="rId14"/>
    <p:sldId id="1549" r:id="rId15"/>
    <p:sldId id="1552" r:id="rId16"/>
    <p:sldId id="1553" r:id="rId17"/>
    <p:sldId id="1559" r:id="rId18"/>
    <p:sldId id="15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snapToGrid="0">
      <p:cViewPr varScale="1">
        <p:scale>
          <a:sx n="65" d="100"/>
          <a:sy n="65" d="100"/>
        </p:scale>
        <p:origin x="7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AD7A3-4E48-438B-B996-9807F817F92F}" type="datetimeFigureOut">
              <a:rPr lang="en-GB" smtClean="0"/>
              <a:t>20/07/2020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81394-D4AC-422A-A07D-C02C4F06DE55}" type="slidenum">
              <a:rPr lang="en-GB" smtClean="0"/>
              <a:t>‹#›</a:t>
            </a:fld>
            <a:endParaRPr lang="en-GB"/>
          </a:p>
        </p:txBody>
      </p:sp>
    </p:spTree>
    <p:extLst>
      <p:ext uri="{BB962C8B-B14F-4D97-AF65-F5344CB8AC3E}">
        <p14:creationId xmlns:p14="http://schemas.microsoft.com/office/powerpoint/2010/main" val="264790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ndsyourschooluniform.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Mornings can be a very busy time for us, some children need support transitioning into school from home and this is entirely normal. Once all the children have left our care in the evening, you may wish to have a face to face conversation. We are aware some parents/carers work long hours and we would encourage you to ring school to arrange a mutually convenient time should you need to talk with us.</a:t>
            </a:r>
          </a:p>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5</a:t>
            </a:fld>
            <a:endParaRPr lang="en-GB"/>
          </a:p>
        </p:txBody>
      </p:sp>
    </p:spTree>
    <p:extLst>
      <p:ext uri="{BB962C8B-B14F-4D97-AF65-F5344CB8AC3E}">
        <p14:creationId xmlns:p14="http://schemas.microsoft.com/office/powerpoint/2010/main" val="72319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 Day is split into two sessions where children can explore both indoor and outdoors. Our caring, professional team provide exciting activities that foster children’s independence, resilience, self-esteem, self-belief and self- confidence.  Our</a:t>
            </a:r>
            <a:r>
              <a:rPr lang="en-GB" baseline="0" dirty="0" smtClean="0"/>
              <a:t> planning provides a range of experiences for children to accelerate within the </a:t>
            </a:r>
            <a:r>
              <a:rPr lang="en-GB" sz="1200" b="0" i="0" kern="1200" dirty="0" smtClean="0">
                <a:solidFill>
                  <a:schemeClr val="tx1"/>
                </a:solidFill>
                <a:effectLst/>
                <a:latin typeface="+mn-lt"/>
                <a:ea typeface="+mn-ea"/>
                <a:cs typeface="+mn-cs"/>
              </a:rPr>
              <a:t>prime areas.</a:t>
            </a:r>
            <a:r>
              <a:rPr lang="en-GB" sz="1200" b="0" i="0" kern="1200" baseline="0" dirty="0" smtClean="0">
                <a:solidFill>
                  <a:schemeClr val="tx1"/>
                </a:solidFill>
                <a:effectLst/>
                <a:latin typeface="+mn-lt"/>
                <a:ea typeface="+mn-ea"/>
                <a:cs typeface="+mn-cs"/>
              </a:rPr>
              <a:t> The prime </a:t>
            </a:r>
            <a:r>
              <a:rPr lang="en-GB" sz="1200" b="0" i="0" kern="1200" dirty="0" smtClean="0">
                <a:solidFill>
                  <a:schemeClr val="tx1"/>
                </a:solidFill>
                <a:effectLst/>
                <a:latin typeface="+mn-lt"/>
                <a:ea typeface="+mn-ea"/>
                <a:cs typeface="+mn-cs"/>
              </a:rPr>
              <a:t>areas</a:t>
            </a:r>
            <a:r>
              <a:rPr lang="en-GB" sz="1200" b="0" i="0" kern="1200" baseline="0" dirty="0" smtClean="0">
                <a:solidFill>
                  <a:schemeClr val="tx1"/>
                </a:solidFill>
                <a:effectLst/>
                <a:latin typeface="+mn-lt"/>
                <a:ea typeface="+mn-ea"/>
                <a:cs typeface="+mn-cs"/>
              </a:rPr>
              <a:t> are </a:t>
            </a:r>
            <a:r>
              <a:rPr lang="en-GB" sz="1200" b="0" i="0" kern="1200" dirty="0" smtClean="0">
                <a:solidFill>
                  <a:schemeClr val="tx1"/>
                </a:solidFill>
                <a:effectLst/>
                <a:latin typeface="+mn-lt"/>
                <a:ea typeface="+mn-ea"/>
                <a:cs typeface="+mn-cs"/>
              </a:rPr>
              <a:t>important because they lay the foundations for children’s success in all other areas of learning and of life:</a:t>
            </a:r>
          </a:p>
          <a:p>
            <a:r>
              <a:rPr lang="en-GB" sz="1200" b="0" i="0" kern="1200" dirty="0" smtClean="0">
                <a:solidFill>
                  <a:schemeClr val="tx1"/>
                </a:solidFill>
                <a:effectLst/>
                <a:latin typeface="+mn-lt"/>
                <a:ea typeface="+mn-ea"/>
                <a:cs typeface="+mn-cs"/>
              </a:rPr>
              <a:t>Personal, Social and Emotional Development</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Physical Development    Communication and Language</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Our rigorous reading and mathematics  programme RWI and Power Maths supports the development of children’s early reading, writing and mathematical  skills.</a:t>
            </a:r>
          </a:p>
          <a:p>
            <a:pPr marL="0" indent="0">
              <a:buNone/>
            </a:pP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15</a:t>
            </a:fld>
            <a:endParaRPr lang="en-GB"/>
          </a:p>
        </p:txBody>
      </p:sp>
    </p:spTree>
    <p:extLst>
      <p:ext uri="{BB962C8B-B14F-4D97-AF65-F5344CB8AC3E}">
        <p14:creationId xmlns:p14="http://schemas.microsoft.com/office/powerpoint/2010/main" val="531408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16</a:t>
            </a:fld>
            <a:endParaRPr lang="en-GB"/>
          </a:p>
        </p:txBody>
      </p:sp>
    </p:spTree>
    <p:extLst>
      <p:ext uri="{BB962C8B-B14F-4D97-AF65-F5344CB8AC3E}">
        <p14:creationId xmlns:p14="http://schemas.microsoft.com/office/powerpoint/2010/main" val="204070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17</a:t>
            </a:fld>
            <a:endParaRPr lang="en-GB"/>
          </a:p>
        </p:txBody>
      </p:sp>
    </p:spTree>
    <p:extLst>
      <p:ext uri="{BB962C8B-B14F-4D97-AF65-F5344CB8AC3E}">
        <p14:creationId xmlns:p14="http://schemas.microsoft.com/office/powerpoint/2010/main" val="125044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18</a:t>
            </a:fld>
            <a:endParaRPr lang="en-GB"/>
          </a:p>
        </p:txBody>
      </p:sp>
    </p:spTree>
    <p:extLst>
      <p:ext uri="{BB962C8B-B14F-4D97-AF65-F5344CB8AC3E}">
        <p14:creationId xmlns:p14="http://schemas.microsoft.com/office/powerpoint/2010/main" val="377282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6</a:t>
            </a:fld>
            <a:endParaRPr lang="en-GB"/>
          </a:p>
        </p:txBody>
      </p:sp>
    </p:spTree>
    <p:extLst>
      <p:ext uri="{BB962C8B-B14F-4D97-AF65-F5344CB8AC3E}">
        <p14:creationId xmlns:p14="http://schemas.microsoft.com/office/powerpoint/2010/main" val="405759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7</a:t>
            </a:fld>
            <a:endParaRPr lang="en-GB"/>
          </a:p>
        </p:txBody>
      </p:sp>
    </p:spTree>
    <p:extLst>
      <p:ext uri="{BB962C8B-B14F-4D97-AF65-F5344CB8AC3E}">
        <p14:creationId xmlns:p14="http://schemas.microsoft.com/office/powerpoint/2010/main" val="386750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Here, at Malvern, working with families and the community is at the heart of all that we do.</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the EYFS we host ‘Stay &amp; Play’ - you will be invited in to school, to work collaboratively to build on and extend your child’s learning through play. At various points within the year we have parent workshops. These workshops will offer you advice and tips on how to support your child’s learning at home. As such, these sessions really are invaluable. If parents are unable to attend, we welcome other family members to join us wherever practicable.  You will find that during your time with us in EYFS, children venture around the local community and beyond. We value parental support and actively encourage parents to come with us. Malvern is at the heart of the community, our exciting local functions, ‘Autumn Festival’ and ‘Summer Carnival’ are a celebration of our local community and we hope you will join us at these events. The dates of all key events are listed in your child’s planner and school website. </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8</a:t>
            </a:fld>
            <a:endParaRPr lang="en-GB"/>
          </a:p>
        </p:txBody>
      </p:sp>
    </p:spTree>
    <p:extLst>
      <p:ext uri="{BB962C8B-B14F-4D97-AF65-F5344CB8AC3E}">
        <p14:creationId xmlns:p14="http://schemas.microsoft.com/office/powerpoint/2010/main" val="333237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9</a:t>
            </a:fld>
            <a:endParaRPr lang="en-GB"/>
          </a:p>
        </p:txBody>
      </p:sp>
    </p:spTree>
    <p:extLst>
      <p:ext uri="{BB962C8B-B14F-4D97-AF65-F5344CB8AC3E}">
        <p14:creationId xmlns:p14="http://schemas.microsoft.com/office/powerpoint/2010/main" val="70520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workshop is invaluable to your child’s development in reading. We understand many of our parents have working and other commitments at various times of the day. To accommodate this, we facilitate workshops at different times wherever possible. If parents are unable to attend, we would welcome another family member to join us. </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10</a:t>
            </a:fld>
            <a:endParaRPr lang="en-GB"/>
          </a:p>
        </p:txBody>
      </p:sp>
    </p:spTree>
    <p:extLst>
      <p:ext uri="{BB962C8B-B14F-4D97-AF65-F5344CB8AC3E}">
        <p14:creationId xmlns:p14="http://schemas.microsoft.com/office/powerpoint/2010/main" val="204421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11</a:t>
            </a:fld>
            <a:endParaRPr lang="en-GB"/>
          </a:p>
        </p:txBody>
      </p:sp>
    </p:spTree>
    <p:extLst>
      <p:ext uri="{BB962C8B-B14F-4D97-AF65-F5344CB8AC3E}">
        <p14:creationId xmlns:p14="http://schemas.microsoft.com/office/powerpoint/2010/main" val="144142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encourage all children to be ‘school ready’ when they enrol at Malvern. Being ‘school ready’ develops children’s self-esteem, self-belief and self- confidence. The more children can do independently, the more they will believe they can achieve. Belief is the key to success and we encourage all children’s achievements to be celebrated</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5055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Uniform can be purchased online from Marks and Spencer. We ask that all children</a:t>
            </a:r>
            <a:r>
              <a:rPr lang="en-GB" baseline="0" dirty="0" smtClean="0"/>
              <a:t> wear…</a:t>
            </a:r>
            <a:endParaRPr lang="en-GB" dirty="0" smtClean="0"/>
          </a:p>
          <a:p>
            <a:pPr marL="0" indent="0">
              <a:buNone/>
            </a:pPr>
            <a:endParaRPr lang="en-GB" dirty="0" smtClean="0"/>
          </a:p>
          <a:p>
            <a:pPr marL="0" indent="0">
              <a:buNone/>
            </a:pPr>
            <a:r>
              <a:rPr lang="en-GB" dirty="0" smtClean="0">
                <a:hlinkClick r:id="rId3"/>
              </a:rPr>
              <a:t>https://www.mandsyourschooluniform.com/</a:t>
            </a:r>
            <a:endParaRPr lang="en-GB" dirty="0" smtClean="0"/>
          </a:p>
          <a:p>
            <a:pPr marL="0" indent="0">
              <a:buNone/>
            </a:pPr>
            <a:endParaRPr lang="en-GB" dirty="0" smtClean="0"/>
          </a:p>
          <a:p>
            <a:pPr marL="0" indent="0">
              <a:buNone/>
            </a:pPr>
            <a:r>
              <a:rPr lang="en-GB" dirty="0" smtClean="0"/>
              <a:t>The information is in your Parent Guide.</a:t>
            </a:r>
          </a:p>
          <a:p>
            <a:r>
              <a:rPr lang="en-GB" dirty="0" smtClean="0"/>
              <a:t>25% of all uniform from</a:t>
            </a:r>
            <a:r>
              <a:rPr lang="en-GB" baseline="0" dirty="0" smtClean="0"/>
              <a:t> M&amp;S</a:t>
            </a:r>
            <a:endParaRPr lang="en-GB" dirty="0"/>
          </a:p>
        </p:txBody>
      </p:sp>
      <p:sp>
        <p:nvSpPr>
          <p:cNvPr id="4" name="Slide Number Placeholder 3"/>
          <p:cNvSpPr>
            <a:spLocks noGrp="1"/>
          </p:cNvSpPr>
          <p:nvPr>
            <p:ph type="sldNum" sz="quarter" idx="10"/>
          </p:nvPr>
        </p:nvSpPr>
        <p:spPr/>
        <p:txBody>
          <a:bodyPr/>
          <a:lstStyle/>
          <a:p>
            <a:fld id="{4C881394-D4AC-422A-A07D-C02C4F06DE55}" type="slidenum">
              <a:rPr lang="en-GB" smtClean="0"/>
              <a:t>13</a:t>
            </a:fld>
            <a:endParaRPr lang="en-GB"/>
          </a:p>
        </p:txBody>
      </p:sp>
    </p:spTree>
    <p:extLst>
      <p:ext uri="{BB962C8B-B14F-4D97-AF65-F5344CB8AC3E}">
        <p14:creationId xmlns:p14="http://schemas.microsoft.com/office/powerpoint/2010/main" val="20411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303528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67099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3454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312339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25075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422822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82975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80734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108576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E0F7D-EDA3-469F-8A5A-0FDD0D85293D}" type="datetimeFigureOut">
              <a:rPr lang="en-GB" smtClean="0"/>
              <a:t>20/07/2020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329629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6E0F7D-EDA3-469F-8A5A-0FDD0D85293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133980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6E0F7D-EDA3-469F-8A5A-0FDD0D85293D}" type="datetimeFigureOut">
              <a:rPr lang="en-GB" smtClean="0"/>
              <a:t>20/07/2020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53966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6E0F7D-EDA3-469F-8A5A-0FDD0D85293D}" type="datetimeFigureOut">
              <a:rPr lang="en-GB" smtClean="0"/>
              <a:t>20/07/2020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231810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E0F7D-EDA3-469F-8A5A-0FDD0D85293D}" type="datetimeFigureOut">
              <a:rPr lang="en-GB" smtClean="0"/>
              <a:t>20/07/2020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164096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E0F7D-EDA3-469F-8A5A-0FDD0D85293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65881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E0F7D-EDA3-469F-8A5A-0FDD0D85293D}" type="datetimeFigureOut">
              <a:rPr lang="en-GB" smtClean="0"/>
              <a:t>20/07/2020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30A64A-36C3-47B1-A316-269FAA35796B}" type="slidenum">
              <a:rPr lang="en-GB" smtClean="0"/>
              <a:t>‹#›</a:t>
            </a:fld>
            <a:endParaRPr lang="en-GB"/>
          </a:p>
        </p:txBody>
      </p:sp>
    </p:spTree>
    <p:extLst>
      <p:ext uri="{BB962C8B-B14F-4D97-AF65-F5344CB8AC3E}">
        <p14:creationId xmlns:p14="http://schemas.microsoft.com/office/powerpoint/2010/main" val="104457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6E0F7D-EDA3-469F-8A5A-0FDD0D85293D}" type="datetimeFigureOut">
              <a:rPr lang="en-GB" smtClean="0"/>
              <a:t>20/07/2020</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630A64A-36C3-47B1-A316-269FAA35796B}" type="slidenum">
              <a:rPr lang="en-GB" smtClean="0"/>
              <a:t>‹#›</a:t>
            </a:fld>
            <a:endParaRPr lang="en-GB"/>
          </a:p>
        </p:txBody>
      </p:sp>
    </p:spTree>
    <p:extLst>
      <p:ext uri="{BB962C8B-B14F-4D97-AF65-F5344CB8AC3E}">
        <p14:creationId xmlns:p14="http://schemas.microsoft.com/office/powerpoint/2010/main" val="393606345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ndsyourschooluniform.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mark-kidsinbloom@hotmail.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mark-kidsinbloom@hotmail.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94330" y="322940"/>
            <a:ext cx="2089806" cy="2687423"/>
          </a:xfrm>
          <a:prstGeom prst="rect">
            <a:avLst/>
          </a:prstGeom>
        </p:spPr>
      </p:pic>
      <p:sp>
        <p:nvSpPr>
          <p:cNvPr id="5" name="Title 1"/>
          <p:cNvSpPr>
            <a:spLocks noGrp="1"/>
          </p:cNvSpPr>
          <p:nvPr>
            <p:ph type="ctrTitle"/>
          </p:nvPr>
        </p:nvSpPr>
        <p:spPr>
          <a:xfrm>
            <a:off x="1415018" y="3488270"/>
            <a:ext cx="8448430" cy="747508"/>
          </a:xfrm>
        </p:spPr>
        <p:txBody>
          <a:bodyPr>
            <a:normAutofit fontScale="90000"/>
          </a:bodyPr>
          <a:lstStyle/>
          <a:p>
            <a:pPr algn="ctr"/>
            <a:r>
              <a:rPr lang="en-US" dirty="0">
                <a:solidFill>
                  <a:schemeClr val="tx1"/>
                </a:solidFill>
              </a:rPr>
              <a:t>Malvern Primary </a:t>
            </a:r>
            <a:r>
              <a:rPr lang="en-US" dirty="0" smtClean="0">
                <a:solidFill>
                  <a:schemeClr val="tx1"/>
                </a:solidFill>
              </a:rPr>
              <a:t>School</a:t>
            </a:r>
            <a:endParaRPr lang="en-US" dirty="0">
              <a:solidFill>
                <a:schemeClr val="tx1"/>
              </a:solidFill>
            </a:endParaRPr>
          </a:p>
        </p:txBody>
      </p:sp>
      <p:sp>
        <p:nvSpPr>
          <p:cNvPr id="6" name="Subtitle 2"/>
          <p:cNvSpPr>
            <a:spLocks noGrp="1"/>
          </p:cNvSpPr>
          <p:nvPr>
            <p:ph type="subTitle" idx="1"/>
          </p:nvPr>
        </p:nvSpPr>
        <p:spPr>
          <a:xfrm>
            <a:off x="1646010" y="4713685"/>
            <a:ext cx="7550061" cy="1742074"/>
          </a:xfrm>
        </p:spPr>
        <p:txBody>
          <a:bodyPr/>
          <a:lstStyle/>
          <a:p>
            <a:r>
              <a:rPr lang="en-US" dirty="0" smtClean="0">
                <a:solidFill>
                  <a:schemeClr val="tx1"/>
                </a:solidFill>
              </a:rPr>
              <a:t>Welcome</a:t>
            </a:r>
          </a:p>
          <a:p>
            <a:r>
              <a:rPr lang="en-US" dirty="0" smtClean="0">
                <a:solidFill>
                  <a:schemeClr val="tx1"/>
                </a:solidFill>
              </a:rPr>
              <a:t>Reception </a:t>
            </a:r>
            <a:r>
              <a:rPr lang="en-US" dirty="0">
                <a:solidFill>
                  <a:schemeClr val="tx1"/>
                </a:solidFill>
              </a:rPr>
              <a:t>C</a:t>
            </a:r>
            <a:r>
              <a:rPr lang="en-US" dirty="0" smtClean="0">
                <a:solidFill>
                  <a:schemeClr val="tx1"/>
                </a:solidFill>
              </a:rPr>
              <a:t>lass </a:t>
            </a:r>
            <a:r>
              <a:rPr lang="en-US" dirty="0">
                <a:solidFill>
                  <a:schemeClr val="tx1"/>
                </a:solidFill>
              </a:rPr>
              <a:t>– September, </a:t>
            </a:r>
            <a:r>
              <a:rPr lang="en-US" dirty="0" smtClean="0">
                <a:solidFill>
                  <a:schemeClr val="tx1"/>
                </a:solidFill>
              </a:rPr>
              <a:t>2020</a:t>
            </a:r>
            <a:endParaRPr lang="en-US" dirty="0">
              <a:solidFill>
                <a:schemeClr val="tx1"/>
              </a:solidFill>
            </a:endParaRPr>
          </a:p>
        </p:txBody>
      </p:sp>
    </p:spTree>
    <p:extLst>
      <p:ext uri="{BB962C8B-B14F-4D97-AF65-F5344CB8AC3E}">
        <p14:creationId xmlns:p14="http://schemas.microsoft.com/office/powerpoint/2010/main" val="4267686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50376" y="0"/>
            <a:ext cx="11873456" cy="747508"/>
          </a:xfrm>
        </p:spPr>
        <p:txBody>
          <a:bodyPr>
            <a:normAutofit fontScale="90000"/>
          </a:bodyPr>
          <a:lstStyle/>
          <a:p>
            <a:pPr algn="ctr"/>
            <a:r>
              <a:rPr lang="en-GB" dirty="0" smtClean="0">
                <a:solidFill>
                  <a:schemeClr val="tx1"/>
                </a:solidFill>
              </a:rPr>
              <a:t>Home Learning </a:t>
            </a:r>
            <a:endParaRPr lang="en-US" dirty="0">
              <a:solidFill>
                <a:schemeClr val="tx1"/>
              </a:solidFill>
            </a:endParaRPr>
          </a:p>
        </p:txBody>
      </p:sp>
      <p:sp>
        <p:nvSpPr>
          <p:cNvPr id="7" name="Content Placeholder 13"/>
          <p:cNvSpPr>
            <a:spLocks noGrp="1"/>
          </p:cNvSpPr>
          <p:nvPr>
            <p:ph type="subTitle" idx="1"/>
          </p:nvPr>
        </p:nvSpPr>
        <p:spPr>
          <a:xfrm>
            <a:off x="668740" y="1064524"/>
            <a:ext cx="7779224" cy="5472753"/>
          </a:xfrm>
        </p:spPr>
        <p:txBody>
          <a:bodyPr>
            <a:normAutofit/>
          </a:bodyPr>
          <a:lstStyle/>
          <a:p>
            <a:pPr algn="just"/>
            <a:r>
              <a:rPr lang="en-GB" sz="1700" dirty="0">
                <a:solidFill>
                  <a:schemeClr val="tx1"/>
                </a:solidFill>
              </a:rPr>
              <a:t>Parents and children will be asked to engage in a ‘Home Learning’ practical activity. The task will be consolidation of recent learning. We will post the ‘Home Learning’ task on Tapestry for you and your child to enjoy</a:t>
            </a:r>
            <a:r>
              <a:rPr lang="en-GB" sz="1700" dirty="0" smtClean="0">
                <a:solidFill>
                  <a:schemeClr val="tx1"/>
                </a:solidFill>
              </a:rPr>
              <a:t>. We will host a Tapestry meeting to explain how to use the platform </a:t>
            </a:r>
            <a:endParaRPr lang="en-GB" sz="1700" dirty="0">
              <a:solidFill>
                <a:schemeClr val="tx1"/>
              </a:solidFill>
            </a:endParaRPr>
          </a:p>
          <a:p>
            <a:pPr algn="just"/>
            <a:endParaRPr lang="en-GB" dirty="0"/>
          </a:p>
          <a:p>
            <a:pPr algn="ctr"/>
            <a:r>
              <a:rPr lang="en-GB" b="1" u="sng" dirty="0">
                <a:solidFill>
                  <a:schemeClr val="tx1"/>
                </a:solidFill>
              </a:rPr>
              <a:t>Wednesday 30</a:t>
            </a:r>
            <a:r>
              <a:rPr lang="en-GB" b="1" u="sng" baseline="30000" dirty="0">
                <a:solidFill>
                  <a:schemeClr val="tx1"/>
                </a:solidFill>
              </a:rPr>
              <a:t>th</a:t>
            </a:r>
            <a:r>
              <a:rPr lang="en-GB" b="1" u="sng" dirty="0">
                <a:solidFill>
                  <a:schemeClr val="tx1"/>
                </a:solidFill>
              </a:rPr>
              <a:t> </a:t>
            </a:r>
            <a:r>
              <a:rPr lang="en-GB" b="1" u="sng" dirty="0" smtClean="0">
                <a:solidFill>
                  <a:schemeClr val="tx1"/>
                </a:solidFill>
              </a:rPr>
              <a:t>September 2020 </a:t>
            </a:r>
            <a:r>
              <a:rPr lang="en-GB" dirty="0"/>
              <a:t/>
            </a:r>
            <a:br>
              <a:rPr lang="en-GB" dirty="0"/>
            </a:br>
            <a:r>
              <a:rPr lang="en-GB" dirty="0"/>
              <a:t/>
            </a:r>
            <a:br>
              <a:rPr lang="en-GB" dirty="0"/>
            </a:br>
            <a:r>
              <a:rPr lang="en-GB" sz="1700" dirty="0">
                <a:solidFill>
                  <a:schemeClr val="tx1"/>
                </a:solidFill>
              </a:rPr>
              <a:t>9.00am 		</a:t>
            </a:r>
            <a:r>
              <a:rPr lang="en-GB" sz="1700" dirty="0" smtClean="0">
                <a:solidFill>
                  <a:schemeClr val="tx1"/>
                </a:solidFill>
              </a:rPr>
              <a:t>	</a:t>
            </a:r>
            <a:r>
              <a:rPr lang="en-GB" sz="1700" dirty="0">
                <a:solidFill>
                  <a:schemeClr val="tx1"/>
                </a:solidFill>
              </a:rPr>
              <a:t>	or	</a:t>
            </a:r>
            <a:r>
              <a:rPr lang="en-GB" sz="1700" dirty="0" smtClean="0">
                <a:solidFill>
                  <a:schemeClr val="tx1"/>
                </a:solidFill>
              </a:rPr>
              <a:t>	    	</a:t>
            </a:r>
            <a:r>
              <a:rPr lang="en-GB" sz="1700" dirty="0">
                <a:solidFill>
                  <a:schemeClr val="tx1"/>
                </a:solidFill>
              </a:rPr>
              <a:t>	 </a:t>
            </a:r>
            <a:r>
              <a:rPr lang="en-GB" sz="1700" dirty="0" smtClean="0">
                <a:solidFill>
                  <a:schemeClr val="tx1"/>
                </a:solidFill>
              </a:rPr>
              <a:t>5.00pm</a:t>
            </a:r>
          </a:p>
          <a:p>
            <a:pPr algn="ctr"/>
            <a:endParaRPr lang="en-GB" sz="1700" dirty="0" smtClean="0">
              <a:solidFill>
                <a:schemeClr val="tx1"/>
              </a:solidFill>
            </a:endParaRPr>
          </a:p>
          <a:p>
            <a:pPr algn="ctr"/>
            <a:endParaRPr lang="en-GB" dirty="0">
              <a:solidFill>
                <a:schemeClr val="tx1"/>
              </a:solidFill>
            </a:endParaRPr>
          </a:p>
          <a:p>
            <a:pPr algn="just"/>
            <a:r>
              <a:rPr lang="en-GB" sz="1700" dirty="0" smtClean="0">
                <a:solidFill>
                  <a:schemeClr val="tx1"/>
                </a:solidFill>
              </a:rPr>
              <a:t>Children will also bring home a book to read to you and a library book to share with you. There will be a workshop in October to explain further the reading programme we use</a:t>
            </a:r>
            <a:r>
              <a:rPr lang="en-GB" dirty="0" smtClean="0">
                <a:solidFill>
                  <a:schemeClr val="tx1"/>
                </a:solidFill>
              </a:rPr>
              <a:t>. </a:t>
            </a:r>
            <a:br>
              <a:rPr lang="en-GB" dirty="0" smtClean="0">
                <a:solidFill>
                  <a:schemeClr val="tx1"/>
                </a:solidFill>
              </a:rPr>
            </a:br>
            <a:endParaRPr lang="en-GB" dirty="0" smtClean="0">
              <a:solidFill>
                <a:schemeClr val="tx1"/>
              </a:solidFill>
            </a:endParaRPr>
          </a:p>
          <a:p>
            <a:pPr algn="ctr"/>
            <a:r>
              <a:rPr lang="en-GB" b="1" u="sng" dirty="0" smtClean="0">
                <a:solidFill>
                  <a:schemeClr val="tx1"/>
                </a:solidFill>
              </a:rPr>
              <a:t>Wednesday 21</a:t>
            </a:r>
            <a:r>
              <a:rPr lang="en-GB" b="1" u="sng" baseline="30000" dirty="0" smtClean="0">
                <a:solidFill>
                  <a:schemeClr val="tx1"/>
                </a:solidFill>
              </a:rPr>
              <a:t>st</a:t>
            </a:r>
            <a:r>
              <a:rPr lang="en-GB" b="1" u="sng" dirty="0" smtClean="0">
                <a:solidFill>
                  <a:schemeClr val="tx1"/>
                </a:solidFill>
              </a:rPr>
              <a:t> October 2020 </a:t>
            </a: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r>
              <a:rPr lang="en-GB" sz="1700" dirty="0" smtClean="0">
                <a:solidFill>
                  <a:schemeClr val="tx1"/>
                </a:solidFill>
              </a:rPr>
              <a:t>9.00am 					or				 5.00pm</a:t>
            </a:r>
          </a:p>
          <a:p>
            <a:pPr algn="just"/>
            <a:endParaRPr lang="en-GB" dirty="0"/>
          </a:p>
          <a:p>
            <a:pPr algn="just"/>
            <a:endParaRPr lang="en-GB" dirty="0"/>
          </a:p>
        </p:txBody>
      </p:sp>
      <p:pic>
        <p:nvPicPr>
          <p:cNvPr id="6" name="Picture 5"/>
          <p:cNvPicPr/>
          <p:nvPr/>
        </p:nvPicPr>
        <p:blipFill rotWithShape="1">
          <a:blip r:embed="rId3" cstate="email">
            <a:extLst>
              <a:ext uri="{28A0092B-C50C-407E-A947-70E740481C1C}">
                <a14:useLocalDpi xmlns:a14="http://schemas.microsoft.com/office/drawing/2010/main"/>
              </a:ext>
            </a:extLst>
          </a:blip>
          <a:srcRect/>
          <a:stretch/>
        </p:blipFill>
        <p:spPr bwMode="auto">
          <a:xfrm>
            <a:off x="9291039" y="1787122"/>
            <a:ext cx="2677951" cy="3412675"/>
          </a:xfrm>
          <a:prstGeom prst="rect">
            <a:avLst/>
          </a:prstGeom>
          <a:ln w="762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11145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504967" y="163773"/>
            <a:ext cx="11873456" cy="747508"/>
          </a:xfrm>
        </p:spPr>
        <p:txBody>
          <a:bodyPr>
            <a:normAutofit fontScale="90000"/>
          </a:bodyPr>
          <a:lstStyle/>
          <a:p>
            <a:pPr algn="ctr"/>
            <a:r>
              <a:rPr lang="en-GB" dirty="0" smtClean="0">
                <a:solidFill>
                  <a:schemeClr val="tx1"/>
                </a:solidFill>
              </a:rPr>
              <a:t>Book Bag and Planners </a:t>
            </a:r>
            <a:endParaRPr lang="en-US" dirty="0">
              <a:solidFill>
                <a:schemeClr val="tx1"/>
              </a:solidFill>
            </a:endParaRPr>
          </a:p>
        </p:txBody>
      </p:sp>
      <p:sp>
        <p:nvSpPr>
          <p:cNvPr id="7" name="Content Placeholder 13"/>
          <p:cNvSpPr>
            <a:spLocks noGrp="1"/>
          </p:cNvSpPr>
          <p:nvPr>
            <p:ph type="subTitle" idx="1"/>
          </p:nvPr>
        </p:nvSpPr>
        <p:spPr>
          <a:xfrm>
            <a:off x="586855" y="1678675"/>
            <a:ext cx="5854890" cy="4612944"/>
          </a:xfrm>
        </p:spPr>
        <p:txBody>
          <a:bodyPr>
            <a:normAutofit/>
          </a:bodyPr>
          <a:lstStyle/>
          <a:p>
            <a:pPr algn="just"/>
            <a:r>
              <a:rPr lang="en-GB" sz="1700" dirty="0" smtClean="0">
                <a:solidFill>
                  <a:schemeClr val="tx1"/>
                </a:solidFill>
              </a:rPr>
              <a:t>Your child's book bag is </a:t>
            </a:r>
            <a:r>
              <a:rPr lang="en-GB" sz="1700" dirty="0">
                <a:solidFill>
                  <a:schemeClr val="tx1"/>
                </a:solidFill>
              </a:rPr>
              <a:t>a very important piece of kit.  It will contain your child’s </a:t>
            </a:r>
            <a:r>
              <a:rPr lang="en-GB" sz="1700" dirty="0" smtClean="0">
                <a:solidFill>
                  <a:schemeClr val="tx1"/>
                </a:solidFill>
              </a:rPr>
              <a:t>planner</a:t>
            </a:r>
            <a:r>
              <a:rPr lang="en-GB" sz="1700" dirty="0">
                <a:solidFill>
                  <a:schemeClr val="tx1"/>
                </a:solidFill>
              </a:rPr>
              <a:t>, reading book, and any letters which are sent </a:t>
            </a:r>
            <a:r>
              <a:rPr lang="en-GB" sz="1700" dirty="0" smtClean="0">
                <a:solidFill>
                  <a:schemeClr val="tx1"/>
                </a:solidFill>
              </a:rPr>
              <a:t>home.</a:t>
            </a:r>
          </a:p>
          <a:p>
            <a:pPr algn="just"/>
            <a:endParaRPr lang="en-GB" sz="1700" dirty="0" smtClean="0">
              <a:solidFill>
                <a:schemeClr val="tx1"/>
              </a:solidFill>
            </a:endParaRPr>
          </a:p>
          <a:p>
            <a:pPr algn="just"/>
            <a:r>
              <a:rPr lang="en-GB" sz="1700" dirty="0" smtClean="0">
                <a:solidFill>
                  <a:schemeClr val="tx1"/>
                </a:solidFill>
              </a:rPr>
              <a:t>We check your child’s planner each day and we politely request you do the same. </a:t>
            </a:r>
            <a:r>
              <a:rPr lang="en-GB" sz="1700" dirty="0">
                <a:solidFill>
                  <a:schemeClr val="tx1"/>
                </a:solidFill>
              </a:rPr>
              <a:t>P</a:t>
            </a:r>
            <a:r>
              <a:rPr lang="en-GB" sz="1700" dirty="0" smtClean="0">
                <a:solidFill>
                  <a:schemeClr val="tx1"/>
                </a:solidFill>
              </a:rPr>
              <a:t>lease record each reading session in the planner. </a:t>
            </a: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
            </a:r>
            <a:br>
              <a:rPr lang="en-GB" sz="1700" dirty="0" smtClean="0">
                <a:solidFill>
                  <a:schemeClr val="tx1"/>
                </a:solidFill>
              </a:rPr>
            </a:br>
            <a:r>
              <a:rPr lang="en-GB" sz="1700" dirty="0" smtClean="0">
                <a:solidFill>
                  <a:schemeClr val="tx1"/>
                </a:solidFill>
              </a:rPr>
              <a:t>There is a lot of useful information in the planner. Such as dates of our; community events, school trips, parent workshops and term dates. There is also guidance to support your child’s learning and development at home. </a:t>
            </a:r>
            <a:endParaRPr lang="en-GB" sz="1700" dirty="0">
              <a:solidFill>
                <a:schemeClr val="tx1"/>
              </a:solidFill>
            </a:endParaRPr>
          </a:p>
        </p:txBody>
      </p:sp>
      <p:pic>
        <p:nvPicPr>
          <p:cNvPr id="8" name="Picture Placeholder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59993" y="2273141"/>
            <a:ext cx="3448784" cy="2739729"/>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8608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68740" y="163773"/>
            <a:ext cx="11873456" cy="747508"/>
          </a:xfrm>
        </p:spPr>
        <p:txBody>
          <a:bodyPr>
            <a:normAutofit fontScale="90000"/>
          </a:bodyPr>
          <a:lstStyle/>
          <a:p>
            <a:pPr algn="ctr"/>
            <a:r>
              <a:rPr lang="en-GB" dirty="0" smtClean="0">
                <a:solidFill>
                  <a:schemeClr val="tx1"/>
                </a:solidFill>
              </a:rPr>
              <a:t>Getting your child ‘school ready’</a:t>
            </a:r>
            <a:endParaRPr lang="en-US" dirty="0">
              <a:solidFill>
                <a:schemeClr val="tx1"/>
              </a:solidFill>
            </a:endParaRPr>
          </a:p>
        </p:txBody>
      </p:sp>
      <p:sp>
        <p:nvSpPr>
          <p:cNvPr id="7" name="Content Placeholder 13"/>
          <p:cNvSpPr>
            <a:spLocks noGrp="1"/>
          </p:cNvSpPr>
          <p:nvPr>
            <p:ph type="subTitle" idx="1"/>
          </p:nvPr>
        </p:nvSpPr>
        <p:spPr>
          <a:xfrm>
            <a:off x="859809" y="1023582"/>
            <a:ext cx="8366077" cy="5131558"/>
          </a:xfrm>
        </p:spPr>
        <p:txBody>
          <a:bodyPr>
            <a:noAutofit/>
          </a:bodyPr>
          <a:lstStyle/>
          <a:p>
            <a:pPr algn="just"/>
            <a:r>
              <a:rPr lang="en-GB" sz="1700" dirty="0" smtClean="0">
                <a:solidFill>
                  <a:schemeClr val="tx1"/>
                </a:solidFill>
              </a:rPr>
              <a:t>Teach </a:t>
            </a:r>
            <a:r>
              <a:rPr lang="en-GB" sz="1700" dirty="0">
                <a:solidFill>
                  <a:schemeClr val="tx1"/>
                </a:solidFill>
              </a:rPr>
              <a:t>your child to use the toilet independently. </a:t>
            </a:r>
            <a:r>
              <a:rPr lang="en-GB" sz="1700" dirty="0" smtClean="0">
                <a:solidFill>
                  <a:schemeClr val="tx1"/>
                </a:solidFill>
              </a:rPr>
              <a:t> </a:t>
            </a:r>
            <a:endParaRPr lang="en-GB" sz="1700" dirty="0">
              <a:solidFill>
                <a:schemeClr val="tx1"/>
              </a:solidFill>
            </a:endParaRP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Allow </a:t>
            </a:r>
            <a:r>
              <a:rPr lang="en-GB" sz="1700" dirty="0">
                <a:solidFill>
                  <a:schemeClr val="tx1"/>
                </a:solidFill>
              </a:rPr>
              <a:t>children the opportunity to build their muscles in their mouth. Having a dummy can hinder this development and your child may find it difficult to communicate with other children. This can be very frustrating for children. </a:t>
            </a:r>
          </a:p>
          <a:p>
            <a:pPr algn="just"/>
            <a:endParaRPr lang="en-GB" sz="1700" dirty="0">
              <a:solidFill>
                <a:schemeClr val="tx1"/>
              </a:solidFill>
            </a:endParaRPr>
          </a:p>
          <a:p>
            <a:pPr algn="just"/>
            <a:r>
              <a:rPr lang="en-GB" sz="1700" dirty="0" smtClean="0">
                <a:solidFill>
                  <a:schemeClr val="tx1"/>
                </a:solidFill>
              </a:rPr>
              <a:t>Show </a:t>
            </a:r>
            <a:r>
              <a:rPr lang="en-GB" sz="1700" dirty="0">
                <a:solidFill>
                  <a:schemeClr val="tx1"/>
                </a:solidFill>
              </a:rPr>
              <a:t>your child their school items and explain that these belong to them. Other children will have the same jumper, so it’s important they start to understand how it’s personally labelled; their name or a symbol.  </a:t>
            </a: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Model </a:t>
            </a:r>
            <a:r>
              <a:rPr lang="en-GB" sz="1700" dirty="0">
                <a:solidFill>
                  <a:schemeClr val="tx1"/>
                </a:solidFill>
              </a:rPr>
              <a:t>to your child how to blow/wipe their nose. </a:t>
            </a:r>
          </a:p>
          <a:p>
            <a:pPr algn="just"/>
            <a:r>
              <a:rPr lang="en-GB" sz="1700" dirty="0" smtClean="0">
                <a:solidFill>
                  <a:schemeClr val="tx1"/>
                </a:solidFill>
              </a:rPr>
              <a:t/>
            </a:r>
            <a:br>
              <a:rPr lang="en-GB" sz="1700" dirty="0" smtClean="0">
                <a:solidFill>
                  <a:schemeClr val="tx1"/>
                </a:solidFill>
              </a:rPr>
            </a:br>
            <a:r>
              <a:rPr lang="en-GB" sz="1700" dirty="0" smtClean="0">
                <a:solidFill>
                  <a:schemeClr val="tx1"/>
                </a:solidFill>
              </a:rPr>
              <a:t>Grow </a:t>
            </a:r>
            <a:r>
              <a:rPr lang="en-GB" sz="1700" dirty="0">
                <a:solidFill>
                  <a:schemeClr val="tx1"/>
                </a:solidFill>
              </a:rPr>
              <a:t>their independence by practising putting on their new school uniform, coat and school shoes. </a:t>
            </a:r>
            <a:endParaRPr lang="en-GB" sz="1700" dirty="0" smtClean="0">
              <a:solidFill>
                <a:schemeClr val="tx1"/>
              </a:solidFill>
            </a:endParaRPr>
          </a:p>
          <a:p>
            <a:pPr algn="just"/>
            <a:endParaRPr lang="en-GB" sz="1700" dirty="0">
              <a:solidFill>
                <a:schemeClr val="tx1"/>
              </a:solidFill>
            </a:endParaRPr>
          </a:p>
          <a:p>
            <a:pPr algn="just"/>
            <a:r>
              <a:rPr lang="en-GB" sz="1700" dirty="0" smtClean="0">
                <a:solidFill>
                  <a:schemeClr val="tx1"/>
                </a:solidFill>
              </a:rPr>
              <a:t>We all have accidents from time to time. </a:t>
            </a:r>
            <a:r>
              <a:rPr lang="en-GB" sz="1700" dirty="0">
                <a:solidFill>
                  <a:schemeClr val="tx1"/>
                </a:solidFill>
              </a:rPr>
              <a:t>I</a:t>
            </a:r>
            <a:r>
              <a:rPr lang="en-GB" sz="1700" dirty="0" smtClean="0">
                <a:solidFill>
                  <a:schemeClr val="tx1"/>
                </a:solidFill>
              </a:rPr>
              <a:t>t really helps us, to support your child, if your child can communicate to us where it is that they have hurt themselves. Teaching your child the song ‘Head, Shoulders, Knees and Toes’ can aid their ability to communicate. </a:t>
            </a:r>
            <a:endParaRPr lang="en-GB" sz="1700" dirty="0">
              <a:solidFill>
                <a:schemeClr val="tx1"/>
              </a:solidFill>
            </a:endParaRPr>
          </a:p>
        </p:txBody>
      </p:sp>
    </p:spTree>
    <p:extLst>
      <p:ext uri="{BB962C8B-B14F-4D97-AF65-F5344CB8AC3E}">
        <p14:creationId xmlns:p14="http://schemas.microsoft.com/office/powerpoint/2010/main" val="210481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84646" y="338294"/>
            <a:ext cx="4954137" cy="747508"/>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5400" dirty="0" smtClean="0">
                <a:solidFill>
                  <a:schemeClr val="tx1"/>
                </a:solidFill>
              </a:rPr>
              <a:t>Uniform</a:t>
            </a:r>
            <a:r>
              <a:rPr lang="en-GB" dirty="0" smtClean="0">
                <a:solidFill>
                  <a:schemeClr val="tx1"/>
                </a:solidFill>
              </a:rPr>
              <a:t>  </a:t>
            </a:r>
            <a:endParaRPr lang="en-US" dirty="0">
              <a:solidFill>
                <a:schemeClr val="tx1"/>
              </a:solidFill>
            </a:endParaRPr>
          </a:p>
        </p:txBody>
      </p:sp>
      <p:sp>
        <p:nvSpPr>
          <p:cNvPr id="7" name="Content Placeholder 2"/>
          <p:cNvSpPr txBox="1">
            <a:spLocks/>
          </p:cNvSpPr>
          <p:nvPr/>
        </p:nvSpPr>
        <p:spPr>
          <a:xfrm>
            <a:off x="3564539" y="1296074"/>
            <a:ext cx="7490141" cy="5163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smtClean="0">
                <a:hlinkClick r:id="rId3"/>
              </a:rPr>
              <a:t>https</a:t>
            </a:r>
            <a:r>
              <a:rPr lang="en-GB" dirty="0">
                <a:hlinkClick r:id="rId3"/>
              </a:rPr>
              <a:t>://www.mandsyourschooluniform.com</a:t>
            </a:r>
            <a:r>
              <a:rPr lang="en-GB" dirty="0" smtClean="0">
                <a:hlinkClick r:id="rId3"/>
              </a:rPr>
              <a:t>/</a:t>
            </a:r>
            <a:endParaRPr lang="en-GB" dirty="0" smtClean="0"/>
          </a:p>
          <a:p>
            <a:pPr marL="0" indent="0">
              <a:buNone/>
            </a:pPr>
            <a:endParaRPr lang="en-GB" dirty="0" smtClean="0"/>
          </a:p>
          <a:p>
            <a:pPr marL="0" indent="0">
              <a:buNone/>
            </a:pPr>
            <a:endParaRPr lang="en-GB" dirty="0"/>
          </a:p>
          <a:p>
            <a:pPr marL="0" indent="0">
              <a:buNone/>
            </a:pPr>
            <a:endParaRPr lang="en-GB" dirty="0" smtClean="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73" y="2101137"/>
            <a:ext cx="6105378" cy="4121005"/>
          </a:xfrm>
          <a:prstGeom prst="rect">
            <a:avLst/>
          </a:prstGeom>
        </p:spPr>
      </p:pic>
      <p:cxnSp>
        <p:nvCxnSpPr>
          <p:cNvPr id="13" name="Straight Arrow Connector 12"/>
          <p:cNvCxnSpPr/>
          <p:nvPr/>
        </p:nvCxnSpPr>
        <p:spPr>
          <a:xfrm flipH="1" flipV="1">
            <a:off x="1078172" y="2333768"/>
            <a:ext cx="396000" cy="45037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1276172" y="5996954"/>
            <a:ext cx="396000" cy="45037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l="-1923" b="-635"/>
          <a:stretch/>
        </p:blipFill>
        <p:spPr>
          <a:xfrm>
            <a:off x="6175647" y="2101137"/>
            <a:ext cx="6016353" cy="4346193"/>
          </a:xfrm>
          <a:prstGeom prst="rect">
            <a:avLst/>
          </a:prstGeom>
        </p:spPr>
      </p:pic>
      <p:cxnSp>
        <p:nvCxnSpPr>
          <p:cNvPr id="17" name="Straight Arrow Connector 16"/>
          <p:cNvCxnSpPr/>
          <p:nvPr/>
        </p:nvCxnSpPr>
        <p:spPr>
          <a:xfrm flipH="1" flipV="1">
            <a:off x="10453636" y="3711263"/>
            <a:ext cx="396000" cy="45037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890" y="187612"/>
            <a:ext cx="1062735" cy="1366643"/>
          </a:xfrm>
          <a:prstGeom prst="rect">
            <a:avLst/>
          </a:prstGeom>
        </p:spPr>
      </p:pic>
    </p:spTree>
    <p:extLst>
      <p:ext uri="{BB962C8B-B14F-4D97-AF65-F5344CB8AC3E}">
        <p14:creationId xmlns:p14="http://schemas.microsoft.com/office/powerpoint/2010/main" val="3779209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6965" y="1328076"/>
            <a:ext cx="7443084" cy="5154611"/>
          </a:xfrm>
        </p:spPr>
        <p:txBody>
          <a:bodyPr>
            <a:normAutofit fontScale="70000" lnSpcReduction="20000"/>
          </a:bodyPr>
          <a:lstStyle/>
          <a:p>
            <a:pPr marL="0" indent="0" algn="just">
              <a:buNone/>
            </a:pPr>
            <a:r>
              <a:rPr lang="en-GB" sz="2400" b="1" dirty="0" smtClean="0">
                <a:solidFill>
                  <a:schemeClr val="tx1"/>
                </a:solidFill>
              </a:rPr>
              <a:t>Lunchtime is 11.45am</a:t>
            </a:r>
            <a:r>
              <a:rPr lang="en-GB" sz="2400" dirty="0" smtClean="0">
                <a:solidFill>
                  <a:schemeClr val="tx1"/>
                </a:solidFill>
              </a:rPr>
              <a:t>.  Reception children will be taken in to the hall by the Early Years Team.</a:t>
            </a:r>
          </a:p>
          <a:p>
            <a:pPr marL="0" indent="0" algn="just">
              <a:buNone/>
            </a:pPr>
            <a:endParaRPr lang="en-GB" sz="2400" dirty="0" smtClean="0">
              <a:solidFill>
                <a:schemeClr val="tx1"/>
              </a:solidFill>
            </a:endParaRPr>
          </a:p>
          <a:p>
            <a:pPr marL="0" indent="0" algn="just">
              <a:buNone/>
            </a:pPr>
            <a:r>
              <a:rPr lang="en-GB" sz="2400" dirty="0" smtClean="0">
                <a:solidFill>
                  <a:schemeClr val="tx1"/>
                </a:solidFill>
              </a:rPr>
              <a:t>All </a:t>
            </a:r>
            <a:r>
              <a:rPr lang="en-GB" sz="2400" dirty="0">
                <a:solidFill>
                  <a:schemeClr val="tx1"/>
                </a:solidFill>
              </a:rPr>
              <a:t>children in </a:t>
            </a:r>
            <a:r>
              <a:rPr lang="en-GB" sz="2400" dirty="0" smtClean="0">
                <a:solidFill>
                  <a:schemeClr val="tx1"/>
                </a:solidFill>
              </a:rPr>
              <a:t>Reception are </a:t>
            </a:r>
            <a:r>
              <a:rPr lang="en-GB" sz="2400" dirty="0">
                <a:solidFill>
                  <a:schemeClr val="tx1"/>
                </a:solidFill>
              </a:rPr>
              <a:t>entitled to a free school </a:t>
            </a:r>
            <a:r>
              <a:rPr lang="en-GB" sz="2400" dirty="0" smtClean="0">
                <a:solidFill>
                  <a:schemeClr val="tx1"/>
                </a:solidFill>
              </a:rPr>
              <a:t>meal</a:t>
            </a:r>
            <a:r>
              <a:rPr lang="en-GB" sz="2400" dirty="0">
                <a:solidFill>
                  <a:schemeClr val="tx1"/>
                </a:solidFill>
              </a:rPr>
              <a:t>. </a:t>
            </a:r>
            <a:r>
              <a:rPr lang="en-GB" sz="2400" dirty="0" smtClean="0">
                <a:solidFill>
                  <a:schemeClr val="tx1"/>
                </a:solidFill>
              </a:rPr>
              <a:t>They get three choices for this meal. A hot dinner, a jacket potato with choice of filling or sandwiches.  We complete the dinner register first thing in the morning, the children do not have to remember what they ordered as we keep a list.  The menu is on the school website</a:t>
            </a:r>
            <a:r>
              <a:rPr lang="en-GB" sz="2400" dirty="0">
                <a:solidFill>
                  <a:schemeClr val="tx1"/>
                </a:solidFill>
              </a:rPr>
              <a:t>. </a:t>
            </a:r>
            <a:endParaRPr lang="en-GB" sz="2400" dirty="0" smtClean="0">
              <a:solidFill>
                <a:schemeClr val="tx1"/>
              </a:solidFill>
            </a:endParaRPr>
          </a:p>
          <a:p>
            <a:pPr marL="0" indent="0" algn="just">
              <a:buNone/>
            </a:pPr>
            <a:endParaRPr lang="en-GB" sz="2400" dirty="0">
              <a:solidFill>
                <a:schemeClr val="tx1"/>
              </a:solidFill>
            </a:endParaRPr>
          </a:p>
          <a:p>
            <a:pPr marL="0" indent="0" algn="just">
              <a:buNone/>
            </a:pPr>
            <a:r>
              <a:rPr lang="en-GB" sz="2400" dirty="0" smtClean="0">
                <a:solidFill>
                  <a:schemeClr val="tx1"/>
                </a:solidFill>
              </a:rPr>
              <a:t>If you wish your child may bring a packed lunch. To </a:t>
            </a:r>
            <a:r>
              <a:rPr lang="en-GB" sz="2400" dirty="0">
                <a:solidFill>
                  <a:schemeClr val="tx1"/>
                </a:solidFill>
              </a:rPr>
              <a:t>assist your child’s independence please send packages that they can open. </a:t>
            </a:r>
            <a:endParaRPr lang="en-GB" sz="2400" dirty="0" smtClean="0">
              <a:solidFill>
                <a:schemeClr val="tx1"/>
              </a:solidFill>
            </a:endParaRPr>
          </a:p>
          <a:p>
            <a:pPr marL="0" indent="0" algn="just">
              <a:buNone/>
            </a:pPr>
            <a:r>
              <a:rPr lang="en-GB" sz="2400" dirty="0" smtClean="0">
                <a:solidFill>
                  <a:schemeClr val="tx1"/>
                </a:solidFill>
              </a:rPr>
              <a:t/>
            </a:r>
            <a:br>
              <a:rPr lang="en-GB" sz="2400" dirty="0" smtClean="0">
                <a:solidFill>
                  <a:schemeClr val="tx1"/>
                </a:solidFill>
              </a:rPr>
            </a:br>
            <a:r>
              <a:rPr lang="en-GB" sz="2400" b="1" dirty="0" smtClean="0">
                <a:solidFill>
                  <a:schemeClr val="tx1"/>
                </a:solidFill>
              </a:rPr>
              <a:t>It is VERY important that you inform us of any food allergies/intolerances your child may have.</a:t>
            </a:r>
          </a:p>
          <a:p>
            <a:pPr marL="0" indent="0" algn="just">
              <a:buNone/>
            </a:pPr>
            <a:endParaRPr lang="en-GB" sz="2400" dirty="0" smtClean="0">
              <a:solidFill>
                <a:schemeClr val="tx1"/>
              </a:solidFill>
            </a:endParaRPr>
          </a:p>
          <a:p>
            <a:pPr marL="0" indent="0" algn="just">
              <a:buNone/>
            </a:pPr>
            <a:r>
              <a:rPr lang="en-GB" sz="2400" dirty="0" smtClean="0">
                <a:solidFill>
                  <a:schemeClr val="tx1"/>
                </a:solidFill>
              </a:rPr>
              <a:t>Once children have eaten their lunch they will go out onto the playground under the supervision of lunch time staff. The Early Years Team will stay with the children for the first </a:t>
            </a:r>
            <a:r>
              <a:rPr lang="en-GB" sz="2400" smtClean="0">
                <a:solidFill>
                  <a:schemeClr val="tx1"/>
                </a:solidFill>
              </a:rPr>
              <a:t>few days.  </a:t>
            </a:r>
            <a:endParaRPr lang="en-GB" sz="2400" dirty="0" smtClean="0">
              <a:solidFill>
                <a:schemeClr val="tx1"/>
              </a:solidFill>
            </a:endParaRPr>
          </a:p>
          <a:p>
            <a:pPr marL="0" indent="0">
              <a:buNone/>
            </a:pPr>
            <a:r>
              <a:rPr lang="en-GB" sz="2400" dirty="0" smtClean="0"/>
              <a:t>                                                  </a:t>
            </a:r>
          </a:p>
          <a:p>
            <a:pPr marL="0" indent="0">
              <a:buNone/>
            </a:pPr>
            <a:endParaRPr lang="en-GB" dirty="0"/>
          </a:p>
        </p:txBody>
      </p:sp>
      <p:sp>
        <p:nvSpPr>
          <p:cNvPr id="4" name="Title 1"/>
          <p:cNvSpPr txBox="1">
            <a:spLocks/>
          </p:cNvSpPr>
          <p:nvPr/>
        </p:nvSpPr>
        <p:spPr>
          <a:xfrm>
            <a:off x="2811439" y="136478"/>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Lunch Time  </a:t>
            </a:r>
            <a:endParaRPr lang="en-US" sz="4900" dirty="0">
              <a:solidFill>
                <a:schemeClr val="tx1"/>
              </a:solidFill>
            </a:endParaRPr>
          </a:p>
        </p:txBody>
      </p:sp>
    </p:spTree>
    <p:extLst>
      <p:ext uri="{BB962C8B-B14F-4D97-AF65-F5344CB8AC3E}">
        <p14:creationId xmlns:p14="http://schemas.microsoft.com/office/powerpoint/2010/main" val="1028387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22449" y="3797"/>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Life at Malvern…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77" y="755878"/>
            <a:ext cx="11887201" cy="6119446"/>
          </a:xfrm>
          <a:prstGeom prst="rect">
            <a:avLst/>
          </a:prstGeom>
        </p:spPr>
      </p:pic>
    </p:spTree>
    <p:extLst>
      <p:ext uri="{BB962C8B-B14F-4D97-AF65-F5344CB8AC3E}">
        <p14:creationId xmlns:p14="http://schemas.microsoft.com/office/powerpoint/2010/main" val="2853934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3141" y="688285"/>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Life at Malvern…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900" y="371267"/>
            <a:ext cx="1383390" cy="1778995"/>
          </a:xfrm>
          <a:prstGeom prst="rect">
            <a:avLst/>
          </a:prstGeom>
        </p:spPr>
      </p:pic>
      <p:sp>
        <p:nvSpPr>
          <p:cNvPr id="6" name="Rectangle 5"/>
          <p:cNvSpPr/>
          <p:nvPr/>
        </p:nvSpPr>
        <p:spPr>
          <a:xfrm>
            <a:off x="483714" y="2840670"/>
            <a:ext cx="5158853" cy="3231654"/>
          </a:xfrm>
          <a:prstGeom prst="rect">
            <a:avLst/>
          </a:prstGeom>
        </p:spPr>
        <p:txBody>
          <a:bodyPr wrap="square">
            <a:spAutoFit/>
          </a:bodyPr>
          <a:lstStyle/>
          <a:p>
            <a:pPr algn="just"/>
            <a:r>
              <a:rPr lang="en-GB" sz="1700" dirty="0"/>
              <a:t>On Friday a child from each class is chosen to be Star of the Week.  They take home the class teddy until the following Thursday and can record all the fun they do together. This is awarded to the child who has been just that…. A Star</a:t>
            </a:r>
            <a:r>
              <a:rPr lang="en-GB" sz="1700" dirty="0" smtClean="0"/>
              <a:t>.</a:t>
            </a:r>
          </a:p>
          <a:p>
            <a:pPr algn="just"/>
            <a:endParaRPr lang="en-GB" sz="1700" dirty="0"/>
          </a:p>
          <a:p>
            <a:pPr algn="just"/>
            <a:r>
              <a:rPr lang="en-GB" sz="1700" dirty="0"/>
              <a:t>Every child in Malvern from R to Y6 belongs to a ‘House’.  The children receive House Points for positive behaviour, a good attitude, trying </a:t>
            </a:r>
            <a:r>
              <a:rPr lang="en-GB" sz="1700" dirty="0" smtClean="0"/>
              <a:t>hard and being </a:t>
            </a:r>
            <a:r>
              <a:rPr lang="en-GB" sz="1700" dirty="0"/>
              <a:t>considerate </a:t>
            </a:r>
            <a:r>
              <a:rPr lang="en-GB" sz="1700" dirty="0" smtClean="0"/>
              <a:t>to name but a few. </a:t>
            </a:r>
          </a:p>
          <a:p>
            <a:pPr algn="just"/>
            <a:endParaRPr lang="en-GB" sz="1700" dirty="0"/>
          </a:p>
          <a:p>
            <a:pPr algn="just"/>
            <a:r>
              <a:rPr lang="en-GB" sz="1700" dirty="0"/>
              <a:t>The winning house gets a treat at the end of term.</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7537" y="3003058"/>
            <a:ext cx="4037648" cy="2906878"/>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80279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3141" y="688285"/>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Life at Malvern…</a:t>
            </a:r>
          </a:p>
        </p:txBody>
      </p:sp>
      <p:sp>
        <p:nvSpPr>
          <p:cNvPr id="3" name="Rectangle 2"/>
          <p:cNvSpPr/>
          <p:nvPr/>
        </p:nvSpPr>
        <p:spPr>
          <a:xfrm>
            <a:off x="813900" y="2436831"/>
            <a:ext cx="8796997" cy="2446824"/>
          </a:xfrm>
          <a:prstGeom prst="rect">
            <a:avLst/>
          </a:prstGeom>
        </p:spPr>
        <p:txBody>
          <a:bodyPr wrap="square">
            <a:spAutoFit/>
          </a:bodyPr>
          <a:lstStyle/>
          <a:p>
            <a:pPr lvl="0" algn="just">
              <a:defRPr/>
            </a:pPr>
            <a:r>
              <a:rPr lang="en-GB" sz="1700" dirty="0" smtClean="0"/>
              <a:t>Children can come to school in their own clothes on their birthday.</a:t>
            </a:r>
          </a:p>
          <a:p>
            <a:pPr lvl="0" algn="just">
              <a:defRPr/>
            </a:pPr>
            <a:endParaRPr lang="en-GB" sz="1700" dirty="0"/>
          </a:p>
          <a:p>
            <a:pPr lvl="0" algn="just">
              <a:defRPr/>
            </a:pPr>
            <a:r>
              <a:rPr lang="en-GB" sz="1700" dirty="0" smtClean="0"/>
              <a:t>Children can bring their own water bottles</a:t>
            </a:r>
            <a:r>
              <a:rPr lang="en-GB" sz="1700" dirty="0"/>
              <a:t> </a:t>
            </a:r>
            <a:r>
              <a:rPr lang="en-GB" sz="1700" dirty="0" smtClean="0"/>
              <a:t>and are encouraged to stay hydrated throughout the day. They will also be offered milk. We provide fruit and snack. We ask for a voluntary contribution of £5.00 each half term.</a:t>
            </a:r>
          </a:p>
          <a:p>
            <a:pPr lvl="0" algn="just">
              <a:defRPr/>
            </a:pPr>
            <a:endParaRPr lang="en-GB" sz="1700" dirty="0"/>
          </a:p>
          <a:p>
            <a:pPr lvl="0" algn="just">
              <a:defRPr/>
            </a:pPr>
            <a:r>
              <a:rPr lang="en-GB" sz="1700" dirty="0" smtClean="0"/>
              <a:t>We go outside in all weathers!  Children </a:t>
            </a:r>
            <a:r>
              <a:rPr lang="en-GB" sz="1700" dirty="0"/>
              <a:t>will need a pair of wellingtons with their name on to keep in school. We would also advise that children bring a warm coat with them each day. Wet suits are provided by the school.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900" y="371267"/>
            <a:ext cx="1383390" cy="1778995"/>
          </a:xfrm>
          <a:prstGeom prst="rect">
            <a:avLst/>
          </a:prstGeom>
        </p:spPr>
      </p:pic>
    </p:spTree>
    <p:extLst>
      <p:ext uri="{BB962C8B-B14F-4D97-AF65-F5344CB8AC3E}">
        <p14:creationId xmlns:p14="http://schemas.microsoft.com/office/powerpoint/2010/main" val="1273322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63141" y="688285"/>
            <a:ext cx="4954137" cy="74750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900" dirty="0" smtClean="0">
                <a:solidFill>
                  <a:schemeClr val="tx1"/>
                </a:solidFill>
              </a:rPr>
              <a:t>Life at Malvern…</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900" y="371267"/>
            <a:ext cx="1383390" cy="1778995"/>
          </a:xfrm>
          <a:prstGeom prst="rect">
            <a:avLst/>
          </a:prstGeom>
        </p:spPr>
      </p:pic>
      <p:sp>
        <p:nvSpPr>
          <p:cNvPr id="6" name="Title 1"/>
          <p:cNvSpPr txBox="1">
            <a:spLocks/>
          </p:cNvSpPr>
          <p:nvPr/>
        </p:nvSpPr>
        <p:spPr>
          <a:xfrm>
            <a:off x="1032264" y="2665319"/>
            <a:ext cx="8580708" cy="486614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2000" dirty="0">
                <a:solidFill>
                  <a:prstClr val="black"/>
                </a:solidFill>
              </a:rPr>
              <a:t>We understand that these are unique times for us all</a:t>
            </a:r>
            <a:r>
              <a:rPr lang="en-GB" sz="2000" dirty="0" smtClean="0">
                <a:solidFill>
                  <a:prstClr val="black"/>
                </a:solidFill>
              </a:rPr>
              <a:t>.</a:t>
            </a:r>
          </a:p>
          <a:p>
            <a:pPr algn="ctr"/>
            <a:endParaRPr lang="en-GB" sz="2000" dirty="0" smtClean="0">
              <a:solidFill>
                <a:prstClr val="black"/>
              </a:solidFill>
            </a:endParaRPr>
          </a:p>
          <a:p>
            <a:pPr algn="ctr"/>
            <a:endParaRPr lang="en-GB" sz="2000" dirty="0">
              <a:solidFill>
                <a:prstClr val="black"/>
              </a:solidFill>
            </a:endParaRPr>
          </a:p>
          <a:p>
            <a:pPr algn="ctr"/>
            <a:r>
              <a:rPr lang="en-GB" sz="2000" dirty="0" smtClean="0">
                <a:solidFill>
                  <a:prstClr val="black"/>
                </a:solidFill>
              </a:rPr>
              <a:t>We really do value </a:t>
            </a:r>
            <a:r>
              <a:rPr lang="en-GB" sz="2000" dirty="0">
                <a:solidFill>
                  <a:prstClr val="black"/>
                </a:solidFill>
              </a:rPr>
              <a:t>the relationships with all our parents at Malvern and will </a:t>
            </a:r>
            <a:r>
              <a:rPr lang="en-GB" sz="2000" dirty="0" smtClean="0">
                <a:solidFill>
                  <a:prstClr val="black"/>
                </a:solidFill>
              </a:rPr>
              <a:t>be </a:t>
            </a:r>
            <a:r>
              <a:rPr lang="en-GB" sz="2000" dirty="0">
                <a:solidFill>
                  <a:prstClr val="black"/>
                </a:solidFill>
              </a:rPr>
              <a:t>as transparent as we can. </a:t>
            </a:r>
            <a:endParaRPr lang="en-GB" sz="2000" dirty="0" smtClean="0">
              <a:solidFill>
                <a:prstClr val="black"/>
              </a:solidFill>
            </a:endParaRPr>
          </a:p>
          <a:p>
            <a:pPr algn="ctr"/>
            <a:endParaRPr lang="en-GB" sz="2000" dirty="0" smtClean="0">
              <a:solidFill>
                <a:prstClr val="black"/>
              </a:solidFill>
            </a:endParaRPr>
          </a:p>
          <a:p>
            <a:pPr algn="ctr"/>
            <a:endParaRPr lang="en-GB" sz="2000" dirty="0">
              <a:solidFill>
                <a:prstClr val="black"/>
              </a:solidFill>
            </a:endParaRPr>
          </a:p>
          <a:p>
            <a:pPr algn="ctr"/>
            <a:r>
              <a:rPr lang="en-GB" sz="2000" dirty="0" smtClean="0">
                <a:solidFill>
                  <a:prstClr val="black"/>
                </a:solidFill>
              </a:rPr>
              <a:t>Please </a:t>
            </a:r>
            <a:r>
              <a:rPr lang="en-GB" sz="2000" dirty="0">
                <a:solidFill>
                  <a:prstClr val="black"/>
                </a:solidFill>
              </a:rPr>
              <a:t>feel free to ask us any questions.</a:t>
            </a:r>
          </a:p>
          <a:p>
            <a:pPr algn="just"/>
            <a:endParaRPr lang="en-GB" dirty="0" smtClean="0">
              <a:solidFill>
                <a:prstClr val="black"/>
              </a:solidFill>
            </a:endParaRPr>
          </a:p>
        </p:txBody>
      </p:sp>
    </p:spTree>
    <p:extLst>
      <p:ext uri="{BB962C8B-B14F-4D97-AF65-F5344CB8AC3E}">
        <p14:creationId xmlns:p14="http://schemas.microsoft.com/office/powerpoint/2010/main" val="50950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18544" y="776265"/>
            <a:ext cx="11873456" cy="747508"/>
          </a:xfrm>
        </p:spPr>
        <p:txBody>
          <a:bodyPr>
            <a:normAutofit fontScale="90000"/>
          </a:bodyPr>
          <a:lstStyle/>
          <a:p>
            <a:pPr algn="ctr"/>
            <a:r>
              <a:rPr lang="en-GB" dirty="0">
                <a:solidFill>
                  <a:schemeClr val="tx1"/>
                </a:solidFill>
              </a:rPr>
              <a:t>The staff of Malvern welcome your family to our </a:t>
            </a:r>
            <a:r>
              <a:rPr lang="en-GB" dirty="0" smtClean="0">
                <a:solidFill>
                  <a:schemeClr val="tx1"/>
                </a:solidFill>
              </a:rPr>
              <a:t>family…</a:t>
            </a:r>
            <a:endParaRPr lang="en-US" dirty="0">
              <a:solidFill>
                <a:schemeClr val="tx1"/>
              </a:solidFill>
            </a:endParaRPr>
          </a:p>
        </p:txBody>
      </p:sp>
      <p:sp>
        <p:nvSpPr>
          <p:cNvPr id="6" name="Content Placeholder 13"/>
          <p:cNvSpPr txBox="1">
            <a:spLocks/>
          </p:cNvSpPr>
          <p:nvPr/>
        </p:nvSpPr>
        <p:spPr>
          <a:xfrm>
            <a:off x="573202" y="1728490"/>
            <a:ext cx="9348716" cy="4336114"/>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en-GB" sz="2000" b="1" dirty="0" smtClean="0">
                <a:solidFill>
                  <a:schemeClr val="tx1"/>
                </a:solidFill>
              </a:rPr>
              <a:t>Head Teacher </a:t>
            </a:r>
            <a:r>
              <a:rPr lang="en-GB" sz="2000" dirty="0" smtClean="0">
                <a:solidFill>
                  <a:schemeClr val="tx1"/>
                </a:solidFill>
              </a:rPr>
              <a:t>                      Mr T James </a:t>
            </a:r>
          </a:p>
          <a:p>
            <a:pPr algn="l"/>
            <a:r>
              <a:rPr lang="en-GB" sz="2000" b="1" dirty="0" smtClean="0">
                <a:solidFill>
                  <a:schemeClr val="tx1"/>
                </a:solidFill>
              </a:rPr>
              <a:t>Assistant Head Teacher </a:t>
            </a:r>
            <a:r>
              <a:rPr lang="en-GB" sz="2000" dirty="0" smtClean="0">
                <a:solidFill>
                  <a:schemeClr val="tx1"/>
                </a:solidFill>
              </a:rPr>
              <a:t>       Mr P Kynaston </a:t>
            </a:r>
          </a:p>
          <a:p>
            <a:pPr algn="l"/>
            <a:r>
              <a:rPr lang="en-GB" sz="2000" b="1" dirty="0" smtClean="0">
                <a:solidFill>
                  <a:schemeClr val="tx1"/>
                </a:solidFill>
              </a:rPr>
              <a:t>Lead Teacher </a:t>
            </a:r>
            <a:r>
              <a:rPr lang="en-GB" sz="2000" dirty="0" smtClean="0">
                <a:solidFill>
                  <a:schemeClr val="tx1"/>
                </a:solidFill>
              </a:rPr>
              <a:t>                      Mrs N McGorian </a:t>
            </a:r>
          </a:p>
          <a:p>
            <a:pPr algn="l"/>
            <a:r>
              <a:rPr lang="en-GB" sz="2000" b="1" dirty="0" smtClean="0">
                <a:solidFill>
                  <a:schemeClr val="tx1"/>
                </a:solidFill>
              </a:rPr>
              <a:t>Early Years Governor           </a:t>
            </a:r>
            <a:r>
              <a:rPr lang="en-GB" sz="2000" dirty="0" smtClean="0">
                <a:solidFill>
                  <a:schemeClr val="tx1"/>
                </a:solidFill>
              </a:rPr>
              <a:t>Mr M Johnson </a:t>
            </a:r>
          </a:p>
          <a:p>
            <a:pPr algn="l"/>
            <a:r>
              <a:rPr lang="en-GB" sz="2000" b="1" dirty="0" smtClean="0">
                <a:solidFill>
                  <a:schemeClr val="tx1"/>
                </a:solidFill>
              </a:rPr>
              <a:t>Early Years Lead </a:t>
            </a:r>
            <a:r>
              <a:rPr lang="en-GB" sz="2000" dirty="0" smtClean="0">
                <a:solidFill>
                  <a:schemeClr val="tx1"/>
                </a:solidFill>
              </a:rPr>
              <a:t>                 Miss R Hilliard</a:t>
            </a:r>
          </a:p>
          <a:p>
            <a:pPr algn="l"/>
            <a:r>
              <a:rPr lang="en-GB" sz="2000" b="1" dirty="0" smtClean="0">
                <a:solidFill>
                  <a:schemeClr val="tx1"/>
                </a:solidFill>
              </a:rPr>
              <a:t>SENCO</a:t>
            </a:r>
            <a:r>
              <a:rPr lang="en-GB" sz="2000" dirty="0" smtClean="0">
                <a:solidFill>
                  <a:schemeClr val="tx1"/>
                </a:solidFill>
              </a:rPr>
              <a:t>                                 Mrs S Horan</a:t>
            </a:r>
          </a:p>
          <a:p>
            <a:pPr algn="l"/>
            <a:r>
              <a:rPr lang="en-GB" sz="2000" b="1" dirty="0" smtClean="0">
                <a:solidFill>
                  <a:schemeClr val="tx1"/>
                </a:solidFill>
              </a:rPr>
              <a:t>Learning Mentor </a:t>
            </a:r>
            <a:r>
              <a:rPr lang="en-GB" sz="2000" dirty="0" smtClean="0">
                <a:solidFill>
                  <a:schemeClr val="tx1"/>
                </a:solidFill>
              </a:rPr>
              <a:t>                 Miss S Baker</a:t>
            </a:r>
          </a:p>
          <a:p>
            <a:pPr algn="l"/>
            <a:r>
              <a:rPr lang="en-GB" sz="2000" b="1" dirty="0" smtClean="0">
                <a:solidFill>
                  <a:schemeClr val="tx1"/>
                </a:solidFill>
              </a:rPr>
              <a:t>Nursery Teacher                  </a:t>
            </a:r>
            <a:r>
              <a:rPr lang="en-GB" sz="2000" dirty="0" smtClean="0">
                <a:solidFill>
                  <a:schemeClr val="tx1"/>
                </a:solidFill>
              </a:rPr>
              <a:t>Mrs Horan</a:t>
            </a:r>
          </a:p>
          <a:p>
            <a:pPr algn="l"/>
            <a:r>
              <a:rPr lang="en-GB" sz="2000" b="1" dirty="0" smtClean="0">
                <a:solidFill>
                  <a:schemeClr val="tx1"/>
                </a:solidFill>
              </a:rPr>
              <a:t>Reception Teachers </a:t>
            </a:r>
            <a:r>
              <a:rPr lang="en-GB" sz="2000" dirty="0" smtClean="0">
                <a:solidFill>
                  <a:schemeClr val="tx1"/>
                </a:solidFill>
              </a:rPr>
              <a:t>            Miss R Hilliard / Mrs Z Woodward</a:t>
            </a:r>
          </a:p>
          <a:p>
            <a:pPr algn="l"/>
            <a:r>
              <a:rPr lang="en-GB" sz="2000" b="1" dirty="0" smtClean="0">
                <a:solidFill>
                  <a:schemeClr val="tx1"/>
                </a:solidFill>
              </a:rPr>
              <a:t>Early Years Specialist           </a:t>
            </a:r>
            <a:r>
              <a:rPr lang="en-GB" sz="2000" dirty="0" smtClean="0">
                <a:solidFill>
                  <a:schemeClr val="tx1"/>
                </a:solidFill>
              </a:rPr>
              <a:t>Mrs C Gaughan </a:t>
            </a:r>
          </a:p>
          <a:p>
            <a:pPr algn="l"/>
            <a:r>
              <a:rPr lang="en-GB" sz="2000" b="1" dirty="0" smtClean="0">
                <a:solidFill>
                  <a:schemeClr val="tx1"/>
                </a:solidFill>
              </a:rPr>
              <a:t>Early Years Practitioners </a:t>
            </a:r>
            <a:r>
              <a:rPr lang="en-GB" sz="2000" dirty="0" smtClean="0">
                <a:solidFill>
                  <a:schemeClr val="tx1"/>
                </a:solidFill>
              </a:rPr>
              <a:t>     Mrs S Mullins, Mrs D Reid, </a:t>
            </a:r>
            <a:br>
              <a:rPr lang="en-GB" sz="2000" dirty="0" smtClean="0">
                <a:solidFill>
                  <a:schemeClr val="tx1"/>
                </a:solidFill>
              </a:rPr>
            </a:br>
            <a:r>
              <a:rPr lang="en-GB" sz="2000" dirty="0" smtClean="0">
                <a:solidFill>
                  <a:schemeClr val="tx1"/>
                </a:solidFill>
              </a:rPr>
              <a:t>                                            Miss S Joughin and Miss L Bullen </a:t>
            </a:r>
          </a:p>
        </p:txBody>
      </p:sp>
    </p:spTree>
    <p:extLst>
      <p:ext uri="{BB962C8B-B14F-4D97-AF65-F5344CB8AC3E}">
        <p14:creationId xmlns:p14="http://schemas.microsoft.com/office/powerpoint/2010/main" val="3205102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0"/>
            <a:ext cx="11873456" cy="747508"/>
          </a:xfrm>
        </p:spPr>
        <p:txBody>
          <a:bodyPr>
            <a:normAutofit fontScale="90000"/>
          </a:bodyPr>
          <a:lstStyle/>
          <a:p>
            <a:pPr algn="ctr"/>
            <a:r>
              <a:rPr lang="en-GB" dirty="0" smtClean="0">
                <a:solidFill>
                  <a:schemeClr val="tx1"/>
                </a:solidFill>
              </a:rPr>
              <a:t>Transitioning to Malvern Primary School</a:t>
            </a:r>
            <a:endParaRPr lang="en-US" dirty="0">
              <a:solidFill>
                <a:schemeClr val="tx1"/>
              </a:solidFill>
            </a:endParaRPr>
          </a:p>
        </p:txBody>
      </p:sp>
      <p:sp>
        <p:nvSpPr>
          <p:cNvPr id="7" name="Content Placeholder 13"/>
          <p:cNvSpPr>
            <a:spLocks noGrp="1"/>
          </p:cNvSpPr>
          <p:nvPr>
            <p:ph type="subTitle" idx="1"/>
          </p:nvPr>
        </p:nvSpPr>
        <p:spPr>
          <a:xfrm>
            <a:off x="428080" y="879829"/>
            <a:ext cx="9813702" cy="5978171"/>
          </a:xfrm>
        </p:spPr>
        <p:txBody>
          <a:bodyPr>
            <a:normAutofit fontScale="85000" lnSpcReduction="20000"/>
          </a:bodyPr>
          <a:lstStyle/>
          <a:p>
            <a:pPr algn="ctr"/>
            <a:r>
              <a:rPr lang="en-GB" sz="2000" b="1" u="sng" dirty="0" smtClean="0">
                <a:solidFill>
                  <a:schemeClr val="tx1"/>
                </a:solidFill>
                <a:latin typeface="+mj-lt"/>
              </a:rPr>
              <a:t>Group A</a:t>
            </a:r>
          </a:p>
          <a:p>
            <a:pPr algn="ctr"/>
            <a:r>
              <a:rPr lang="en-GB" sz="2000" b="1" u="sng" dirty="0" smtClean="0">
                <a:solidFill>
                  <a:schemeClr val="tx1"/>
                </a:solidFill>
                <a:latin typeface="+mj-lt"/>
              </a:rPr>
              <a:t>Monday 7</a:t>
            </a:r>
            <a:r>
              <a:rPr lang="en-GB" sz="2000" b="1" u="sng" baseline="30000" dirty="0" smtClean="0">
                <a:solidFill>
                  <a:schemeClr val="tx1"/>
                </a:solidFill>
                <a:latin typeface="+mj-lt"/>
              </a:rPr>
              <a:t>th</a:t>
            </a:r>
            <a:r>
              <a:rPr lang="en-GB" sz="2000" b="1" u="sng" dirty="0" smtClean="0">
                <a:solidFill>
                  <a:schemeClr val="tx1"/>
                </a:solidFill>
                <a:latin typeface="+mj-lt"/>
              </a:rPr>
              <a:t> September – Thursday 10</a:t>
            </a:r>
            <a:r>
              <a:rPr lang="en-GB" sz="2000" b="1" u="sng" baseline="30000" dirty="0" smtClean="0">
                <a:solidFill>
                  <a:schemeClr val="tx1"/>
                </a:solidFill>
                <a:latin typeface="+mj-lt"/>
              </a:rPr>
              <a:t>th</a:t>
            </a:r>
            <a:r>
              <a:rPr lang="en-GB" sz="2000" b="1" u="sng" dirty="0" smtClean="0">
                <a:solidFill>
                  <a:schemeClr val="tx1"/>
                </a:solidFill>
                <a:latin typeface="+mj-lt"/>
              </a:rPr>
              <a:t> September 8.30am – 11.15am</a:t>
            </a:r>
            <a:r>
              <a:rPr lang="en-GB" sz="2000" b="1" dirty="0" smtClean="0">
                <a:solidFill>
                  <a:schemeClr val="tx1"/>
                </a:solidFill>
                <a:latin typeface="+mj-lt"/>
              </a:rPr>
              <a:t/>
            </a:r>
            <a:br>
              <a:rPr lang="en-GB" sz="2000" b="1" dirty="0" smtClean="0">
                <a:solidFill>
                  <a:schemeClr val="tx1"/>
                </a:solidFill>
                <a:latin typeface="+mj-lt"/>
              </a:rPr>
            </a:br>
            <a:endParaRPr lang="en-GB" sz="2000" dirty="0">
              <a:solidFill>
                <a:schemeClr val="tx1"/>
              </a:solidFill>
            </a:endParaRPr>
          </a:p>
          <a:p>
            <a:pPr algn="ctr"/>
            <a:r>
              <a:rPr lang="en-GB" sz="2000" dirty="0">
                <a:solidFill>
                  <a:schemeClr val="tx1"/>
                </a:solidFill>
              </a:rPr>
              <a:t>Please enter school via the main entrance. You will be able to take your child to class where you will be met by a member of the EYFS team. Once your child is in class, we ask that you leave them to play and then collect them via the main entrance again at </a:t>
            </a:r>
            <a:r>
              <a:rPr lang="en-GB" sz="2000" dirty="0" smtClean="0">
                <a:solidFill>
                  <a:schemeClr val="tx1"/>
                </a:solidFill>
              </a:rPr>
              <a:t>11.15am.</a:t>
            </a:r>
          </a:p>
          <a:p>
            <a:pPr algn="ctr"/>
            <a:endParaRPr lang="en-GB" sz="2000" dirty="0">
              <a:solidFill>
                <a:schemeClr val="tx1"/>
              </a:solidFill>
            </a:endParaRPr>
          </a:p>
          <a:p>
            <a:pPr algn="ctr"/>
            <a:r>
              <a:rPr lang="en-GB" sz="2000" dirty="0" smtClean="0">
                <a:solidFill>
                  <a:schemeClr val="tx1"/>
                </a:solidFill>
              </a:rPr>
              <a:t>Wrap around </a:t>
            </a:r>
            <a:r>
              <a:rPr lang="en-GB" sz="2000" dirty="0">
                <a:solidFill>
                  <a:schemeClr val="tx1"/>
                </a:solidFill>
              </a:rPr>
              <a:t>c</a:t>
            </a:r>
            <a:r>
              <a:rPr lang="en-GB" sz="2000" dirty="0" smtClean="0">
                <a:solidFill>
                  <a:schemeClr val="tx1"/>
                </a:solidFill>
              </a:rPr>
              <a:t>are is available with KIB for further information please contact via </a:t>
            </a:r>
            <a:br>
              <a:rPr lang="en-GB" sz="2000" dirty="0" smtClean="0">
                <a:solidFill>
                  <a:schemeClr val="tx1"/>
                </a:solidFill>
              </a:rPr>
            </a:br>
            <a:r>
              <a:rPr lang="en-GB" sz="2000" dirty="0" smtClean="0">
                <a:solidFill>
                  <a:schemeClr val="tx1"/>
                </a:solidFill>
              </a:rPr>
              <a:t/>
            </a:r>
            <a:br>
              <a:rPr lang="en-GB" sz="2000" dirty="0" smtClean="0">
                <a:solidFill>
                  <a:schemeClr val="tx1"/>
                </a:solidFill>
              </a:rPr>
            </a:br>
            <a:r>
              <a:rPr lang="en-GB" sz="2000" dirty="0" smtClean="0">
                <a:solidFill>
                  <a:schemeClr val="tx1"/>
                </a:solidFill>
              </a:rPr>
              <a:t/>
            </a:r>
            <a:br>
              <a:rPr lang="en-GB" sz="2000" dirty="0" smtClean="0">
                <a:solidFill>
                  <a:schemeClr val="tx1"/>
                </a:solidFill>
              </a:rPr>
            </a:br>
            <a:r>
              <a:rPr lang="en-GB" sz="2000" b="1" dirty="0" smtClean="0">
                <a:solidFill>
                  <a:schemeClr val="tx1"/>
                </a:solidFill>
              </a:rPr>
              <a:t>Telephone </a:t>
            </a:r>
            <a:r>
              <a:rPr lang="en-GB" sz="2000" dirty="0" smtClean="0">
                <a:solidFill>
                  <a:schemeClr val="tx1"/>
                </a:solidFill>
              </a:rPr>
              <a:t>- 0151 </a:t>
            </a:r>
            <a:r>
              <a:rPr lang="en-GB" sz="2000" dirty="0">
                <a:solidFill>
                  <a:schemeClr val="tx1"/>
                </a:solidFill>
              </a:rPr>
              <a:t>477 8236</a:t>
            </a:r>
            <a:endParaRPr lang="en-GB" sz="2000" dirty="0" smtClean="0">
              <a:solidFill>
                <a:schemeClr val="tx1"/>
              </a:solidFill>
            </a:endParaRPr>
          </a:p>
          <a:p>
            <a:pPr algn="ctr"/>
            <a:r>
              <a:rPr lang="en-GB" sz="2000" dirty="0">
                <a:solidFill>
                  <a:schemeClr val="tx1"/>
                </a:solidFill>
              </a:rPr>
              <a:t>o</a:t>
            </a:r>
            <a:r>
              <a:rPr lang="en-GB" sz="2000" dirty="0" smtClean="0">
                <a:solidFill>
                  <a:schemeClr val="tx1"/>
                </a:solidFill>
              </a:rPr>
              <a:t>r</a:t>
            </a:r>
          </a:p>
          <a:p>
            <a:pPr algn="ctr"/>
            <a:r>
              <a:rPr lang="en-GB" sz="2000" b="1" dirty="0" smtClean="0">
                <a:solidFill>
                  <a:schemeClr val="tx1"/>
                </a:solidFill>
              </a:rPr>
              <a:t>Email</a:t>
            </a:r>
            <a:r>
              <a:rPr lang="en-GB" sz="2000" dirty="0" smtClean="0">
                <a:solidFill>
                  <a:schemeClr val="tx1"/>
                </a:solidFill>
              </a:rPr>
              <a:t> - </a:t>
            </a:r>
            <a:r>
              <a:rPr lang="en-GB" sz="2000" dirty="0" smtClean="0">
                <a:solidFill>
                  <a:schemeClr val="tx1"/>
                </a:solidFill>
                <a:hlinkClick r:id="rId2"/>
              </a:rPr>
              <a:t>mark-kidsinbloom@hotmail.com</a:t>
            </a:r>
            <a:endParaRPr lang="en-GB" sz="2000" dirty="0" smtClean="0">
              <a:solidFill>
                <a:schemeClr val="tx1"/>
              </a:solidFill>
            </a:endParaRPr>
          </a:p>
          <a:p>
            <a:pPr algn="ctr"/>
            <a:r>
              <a:rPr lang="en-GB" sz="2000" dirty="0">
                <a:solidFill>
                  <a:schemeClr val="tx1"/>
                </a:solidFill>
              </a:rPr>
              <a:t/>
            </a:r>
            <a:br>
              <a:rPr lang="en-GB" sz="2000" dirty="0">
                <a:solidFill>
                  <a:schemeClr val="tx1"/>
                </a:solidFill>
              </a:rPr>
            </a:br>
            <a:endParaRPr lang="en-GB" sz="2000" dirty="0">
              <a:solidFill>
                <a:schemeClr val="tx1"/>
              </a:solidFill>
            </a:endParaRPr>
          </a:p>
          <a:p>
            <a:pPr algn="ctr"/>
            <a:r>
              <a:rPr lang="en-GB" sz="2000" b="1" dirty="0" smtClean="0">
                <a:solidFill>
                  <a:schemeClr val="tx1"/>
                </a:solidFill>
              </a:rPr>
              <a:t> </a:t>
            </a:r>
            <a:r>
              <a:rPr lang="en-GB" sz="2000" b="1" u="sng" dirty="0" smtClean="0">
                <a:solidFill>
                  <a:schemeClr val="tx1"/>
                </a:solidFill>
              </a:rPr>
              <a:t>Friday </a:t>
            </a:r>
            <a:r>
              <a:rPr lang="en-GB" sz="2000" b="1" u="sng" dirty="0">
                <a:solidFill>
                  <a:schemeClr val="tx1"/>
                </a:solidFill>
              </a:rPr>
              <a:t>11th </a:t>
            </a:r>
            <a:r>
              <a:rPr lang="en-GB" sz="2000" b="1" u="sng" dirty="0" smtClean="0">
                <a:solidFill>
                  <a:schemeClr val="tx1"/>
                </a:solidFill>
              </a:rPr>
              <a:t>September 2020</a:t>
            </a:r>
            <a:r>
              <a:rPr lang="en-GB" sz="2000" b="1" dirty="0" smtClean="0">
                <a:solidFill>
                  <a:schemeClr val="tx1"/>
                </a:solidFill>
              </a:rPr>
              <a:t/>
            </a:r>
            <a:br>
              <a:rPr lang="en-GB" sz="2000" b="1" dirty="0" smtClean="0">
                <a:solidFill>
                  <a:schemeClr val="tx1"/>
                </a:solidFill>
              </a:rPr>
            </a:br>
            <a:r>
              <a:rPr lang="en-GB" sz="2000" dirty="0" smtClean="0">
                <a:solidFill>
                  <a:schemeClr val="tx1"/>
                </a:solidFill>
              </a:rPr>
              <a:t/>
            </a:r>
            <a:br>
              <a:rPr lang="en-GB" sz="2000" dirty="0" smtClean="0">
                <a:solidFill>
                  <a:schemeClr val="tx1"/>
                </a:solidFill>
              </a:rPr>
            </a:br>
            <a:r>
              <a:rPr lang="en-GB" sz="2000" dirty="0" smtClean="0">
                <a:solidFill>
                  <a:schemeClr val="tx1"/>
                </a:solidFill>
              </a:rPr>
              <a:t>‘</a:t>
            </a:r>
            <a:r>
              <a:rPr lang="en-GB" sz="2000" dirty="0">
                <a:solidFill>
                  <a:schemeClr val="tx1"/>
                </a:solidFill>
              </a:rPr>
              <a:t>Stay and Play</a:t>
            </a:r>
            <a:r>
              <a:rPr lang="en-GB" sz="2000" dirty="0" smtClean="0">
                <a:solidFill>
                  <a:schemeClr val="tx1"/>
                </a:solidFill>
              </a:rPr>
              <a:t>’  </a:t>
            </a:r>
            <a:r>
              <a:rPr lang="en-GB" sz="2000" dirty="0">
                <a:solidFill>
                  <a:schemeClr val="tx1"/>
                </a:solidFill>
              </a:rPr>
              <a:t>This event is for children and parents to visit and play with friends and team members. During this session, parents will be provided with information about class teachers for the forthcoming academic year. </a:t>
            </a:r>
          </a:p>
          <a:p>
            <a:pPr algn="ctr"/>
            <a:r>
              <a:rPr lang="en-GB" sz="2000" dirty="0">
                <a:solidFill>
                  <a:schemeClr val="tx1"/>
                </a:solidFill>
              </a:rPr>
              <a:t> </a:t>
            </a:r>
          </a:p>
          <a:p>
            <a:pPr algn="ctr"/>
            <a:r>
              <a:rPr lang="en-GB" sz="2000" b="1" dirty="0" smtClean="0">
                <a:solidFill>
                  <a:schemeClr val="tx1"/>
                </a:solidFill>
              </a:rPr>
              <a:t>9.15-11.15am	</a:t>
            </a:r>
            <a:r>
              <a:rPr lang="en-GB" sz="2000" dirty="0" smtClean="0">
                <a:solidFill>
                  <a:schemeClr val="tx1"/>
                </a:solidFill>
              </a:rPr>
              <a:t>  </a:t>
            </a:r>
            <a:r>
              <a:rPr lang="en-GB" sz="2000" dirty="0">
                <a:solidFill>
                  <a:schemeClr val="tx1"/>
                </a:solidFill>
              </a:rPr>
              <a:t>or </a:t>
            </a:r>
            <a:r>
              <a:rPr lang="en-GB" sz="2000" dirty="0" smtClean="0">
                <a:solidFill>
                  <a:schemeClr val="tx1"/>
                </a:solidFill>
              </a:rPr>
              <a:t>		 </a:t>
            </a:r>
            <a:r>
              <a:rPr lang="en-GB" sz="2000" b="1" dirty="0">
                <a:solidFill>
                  <a:schemeClr val="tx1"/>
                </a:solidFill>
              </a:rPr>
              <a:t>1.15 – </a:t>
            </a:r>
            <a:r>
              <a:rPr lang="en-GB" sz="2000" b="1" dirty="0" smtClean="0">
                <a:solidFill>
                  <a:schemeClr val="tx1"/>
                </a:solidFill>
              </a:rPr>
              <a:t>3.15pm</a:t>
            </a:r>
            <a:endParaRPr lang="en-GB" sz="2000" b="1" dirty="0">
              <a:solidFill>
                <a:schemeClr val="tx1"/>
              </a:solidFill>
            </a:endParaRPr>
          </a:p>
          <a:p>
            <a:pPr algn="ctr"/>
            <a:endParaRPr lang="en-GB" dirty="0" smtClean="0"/>
          </a:p>
        </p:txBody>
      </p:sp>
    </p:spTree>
    <p:extLst>
      <p:ext uri="{BB962C8B-B14F-4D97-AF65-F5344CB8AC3E}">
        <p14:creationId xmlns:p14="http://schemas.microsoft.com/office/powerpoint/2010/main" val="2792536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9489"/>
            <a:ext cx="11873456" cy="747508"/>
          </a:xfrm>
        </p:spPr>
        <p:txBody>
          <a:bodyPr>
            <a:normAutofit fontScale="90000"/>
          </a:bodyPr>
          <a:lstStyle/>
          <a:p>
            <a:pPr algn="ctr"/>
            <a:r>
              <a:rPr lang="en-GB" dirty="0" smtClean="0">
                <a:solidFill>
                  <a:schemeClr val="tx1"/>
                </a:solidFill>
              </a:rPr>
              <a:t>Transitioning to Malvern Primary School</a:t>
            </a:r>
            <a:endParaRPr lang="en-US" dirty="0">
              <a:solidFill>
                <a:schemeClr val="tx1"/>
              </a:solidFill>
            </a:endParaRPr>
          </a:p>
        </p:txBody>
      </p:sp>
      <p:sp>
        <p:nvSpPr>
          <p:cNvPr id="7" name="Content Placeholder 13"/>
          <p:cNvSpPr>
            <a:spLocks noGrp="1"/>
          </p:cNvSpPr>
          <p:nvPr>
            <p:ph type="subTitle" idx="1"/>
          </p:nvPr>
        </p:nvSpPr>
        <p:spPr>
          <a:xfrm>
            <a:off x="428080" y="879829"/>
            <a:ext cx="9813702" cy="5978171"/>
          </a:xfrm>
        </p:spPr>
        <p:txBody>
          <a:bodyPr>
            <a:normAutofit fontScale="85000" lnSpcReduction="20000"/>
          </a:bodyPr>
          <a:lstStyle/>
          <a:p>
            <a:pPr algn="ctr"/>
            <a:r>
              <a:rPr lang="en-GB" sz="2000" b="1" u="sng" dirty="0" smtClean="0">
                <a:solidFill>
                  <a:schemeClr val="tx1"/>
                </a:solidFill>
                <a:latin typeface="+mj-lt"/>
              </a:rPr>
              <a:t>Group </a:t>
            </a:r>
            <a:r>
              <a:rPr lang="en-GB" sz="2000" b="1" u="sng" dirty="0">
                <a:solidFill>
                  <a:schemeClr val="tx1"/>
                </a:solidFill>
                <a:latin typeface="+mj-lt"/>
              </a:rPr>
              <a:t>B</a:t>
            </a:r>
            <a:endParaRPr lang="en-GB" sz="2000" b="1" u="sng" dirty="0" smtClean="0">
              <a:solidFill>
                <a:schemeClr val="tx1"/>
              </a:solidFill>
              <a:latin typeface="+mj-lt"/>
            </a:endParaRPr>
          </a:p>
          <a:p>
            <a:pPr algn="ctr"/>
            <a:r>
              <a:rPr lang="en-GB" sz="2000" b="1" u="sng" dirty="0" smtClean="0">
                <a:solidFill>
                  <a:schemeClr val="tx1"/>
                </a:solidFill>
                <a:latin typeface="+mj-lt"/>
              </a:rPr>
              <a:t>Monday 7</a:t>
            </a:r>
            <a:r>
              <a:rPr lang="en-GB" sz="2000" b="1" u="sng" baseline="30000" dirty="0" smtClean="0">
                <a:solidFill>
                  <a:schemeClr val="tx1"/>
                </a:solidFill>
                <a:latin typeface="+mj-lt"/>
              </a:rPr>
              <a:t>th</a:t>
            </a:r>
            <a:r>
              <a:rPr lang="en-GB" sz="2000" b="1" u="sng" dirty="0" smtClean="0">
                <a:solidFill>
                  <a:schemeClr val="tx1"/>
                </a:solidFill>
                <a:latin typeface="+mj-lt"/>
              </a:rPr>
              <a:t> September – Thursday 10</a:t>
            </a:r>
            <a:r>
              <a:rPr lang="en-GB" sz="2000" b="1" u="sng" baseline="30000" dirty="0" smtClean="0">
                <a:solidFill>
                  <a:schemeClr val="tx1"/>
                </a:solidFill>
                <a:latin typeface="+mj-lt"/>
              </a:rPr>
              <a:t>th</a:t>
            </a:r>
            <a:r>
              <a:rPr lang="en-GB" sz="2000" b="1" u="sng" dirty="0" smtClean="0">
                <a:solidFill>
                  <a:schemeClr val="tx1"/>
                </a:solidFill>
                <a:latin typeface="+mj-lt"/>
              </a:rPr>
              <a:t> September 12.30pm – 3.15pm</a:t>
            </a:r>
            <a:r>
              <a:rPr lang="en-GB" sz="2000" b="1" dirty="0" smtClean="0">
                <a:solidFill>
                  <a:schemeClr val="tx1"/>
                </a:solidFill>
                <a:latin typeface="+mj-lt"/>
              </a:rPr>
              <a:t/>
            </a:r>
            <a:br>
              <a:rPr lang="en-GB" sz="2000" b="1" dirty="0" smtClean="0">
                <a:solidFill>
                  <a:schemeClr val="tx1"/>
                </a:solidFill>
                <a:latin typeface="+mj-lt"/>
              </a:rPr>
            </a:br>
            <a:endParaRPr lang="en-GB" sz="2000" dirty="0">
              <a:solidFill>
                <a:schemeClr val="tx1"/>
              </a:solidFill>
            </a:endParaRPr>
          </a:p>
          <a:p>
            <a:pPr algn="ctr"/>
            <a:r>
              <a:rPr lang="en-GB" sz="2000" dirty="0">
                <a:solidFill>
                  <a:schemeClr val="tx1"/>
                </a:solidFill>
              </a:rPr>
              <a:t>Please enter school via the main entrance. You will be able to take your child to class where you will be met by a member of the EYFS team. Once your child is in class, we ask that you leave them to play and then collect them via the main entrance again </a:t>
            </a:r>
            <a:r>
              <a:rPr lang="en-GB" sz="2000">
                <a:solidFill>
                  <a:schemeClr val="tx1"/>
                </a:solidFill>
              </a:rPr>
              <a:t>at </a:t>
            </a:r>
            <a:r>
              <a:rPr lang="en-GB" sz="2000" smtClean="0">
                <a:solidFill>
                  <a:schemeClr val="tx1"/>
                </a:solidFill>
              </a:rPr>
              <a:t>3.15pm</a:t>
            </a:r>
            <a:r>
              <a:rPr lang="en-GB" sz="2000" dirty="0" smtClean="0">
                <a:solidFill>
                  <a:schemeClr val="tx1"/>
                </a:solidFill>
              </a:rPr>
              <a:t>.</a:t>
            </a:r>
          </a:p>
          <a:p>
            <a:pPr algn="ctr"/>
            <a:endParaRPr lang="en-GB" sz="2000" dirty="0">
              <a:solidFill>
                <a:schemeClr val="tx1"/>
              </a:solidFill>
            </a:endParaRPr>
          </a:p>
          <a:p>
            <a:pPr algn="ctr"/>
            <a:r>
              <a:rPr lang="en-GB" sz="2000" dirty="0" smtClean="0">
                <a:solidFill>
                  <a:schemeClr val="tx1"/>
                </a:solidFill>
              </a:rPr>
              <a:t>Wrap around </a:t>
            </a:r>
            <a:r>
              <a:rPr lang="en-GB" sz="2000" dirty="0">
                <a:solidFill>
                  <a:schemeClr val="tx1"/>
                </a:solidFill>
              </a:rPr>
              <a:t>c</a:t>
            </a:r>
            <a:r>
              <a:rPr lang="en-GB" sz="2000" dirty="0" smtClean="0">
                <a:solidFill>
                  <a:schemeClr val="tx1"/>
                </a:solidFill>
              </a:rPr>
              <a:t>are is available with KIB for further information please contact via </a:t>
            </a:r>
            <a:br>
              <a:rPr lang="en-GB" sz="2000" dirty="0" smtClean="0">
                <a:solidFill>
                  <a:schemeClr val="tx1"/>
                </a:solidFill>
              </a:rPr>
            </a:br>
            <a:r>
              <a:rPr lang="en-GB" sz="2000" dirty="0" smtClean="0">
                <a:solidFill>
                  <a:schemeClr val="tx1"/>
                </a:solidFill>
              </a:rPr>
              <a:t/>
            </a:r>
            <a:br>
              <a:rPr lang="en-GB" sz="2000" dirty="0" smtClean="0">
                <a:solidFill>
                  <a:schemeClr val="tx1"/>
                </a:solidFill>
              </a:rPr>
            </a:br>
            <a:r>
              <a:rPr lang="en-GB" sz="2000" dirty="0" smtClean="0">
                <a:solidFill>
                  <a:schemeClr val="tx1"/>
                </a:solidFill>
              </a:rPr>
              <a:t/>
            </a:r>
            <a:br>
              <a:rPr lang="en-GB" sz="2000" dirty="0" smtClean="0">
                <a:solidFill>
                  <a:schemeClr val="tx1"/>
                </a:solidFill>
              </a:rPr>
            </a:br>
            <a:r>
              <a:rPr lang="en-GB" sz="2000" b="1" dirty="0" smtClean="0">
                <a:solidFill>
                  <a:schemeClr val="tx1"/>
                </a:solidFill>
              </a:rPr>
              <a:t>Telephone </a:t>
            </a:r>
            <a:r>
              <a:rPr lang="en-GB" sz="2000" dirty="0" smtClean="0">
                <a:solidFill>
                  <a:schemeClr val="tx1"/>
                </a:solidFill>
              </a:rPr>
              <a:t>- 0151 </a:t>
            </a:r>
            <a:r>
              <a:rPr lang="en-GB" sz="2000" dirty="0">
                <a:solidFill>
                  <a:schemeClr val="tx1"/>
                </a:solidFill>
              </a:rPr>
              <a:t>477 8236</a:t>
            </a:r>
            <a:endParaRPr lang="en-GB" sz="2000" dirty="0" smtClean="0">
              <a:solidFill>
                <a:schemeClr val="tx1"/>
              </a:solidFill>
            </a:endParaRPr>
          </a:p>
          <a:p>
            <a:pPr algn="ctr"/>
            <a:r>
              <a:rPr lang="en-GB" sz="2000" dirty="0">
                <a:solidFill>
                  <a:schemeClr val="tx1"/>
                </a:solidFill>
              </a:rPr>
              <a:t>o</a:t>
            </a:r>
            <a:r>
              <a:rPr lang="en-GB" sz="2000" dirty="0" smtClean="0">
                <a:solidFill>
                  <a:schemeClr val="tx1"/>
                </a:solidFill>
              </a:rPr>
              <a:t>r</a:t>
            </a:r>
          </a:p>
          <a:p>
            <a:pPr algn="ctr"/>
            <a:r>
              <a:rPr lang="en-GB" sz="2000" b="1" dirty="0" smtClean="0">
                <a:solidFill>
                  <a:schemeClr val="tx1"/>
                </a:solidFill>
              </a:rPr>
              <a:t>Email</a:t>
            </a:r>
            <a:r>
              <a:rPr lang="en-GB" sz="2000" dirty="0" smtClean="0">
                <a:solidFill>
                  <a:schemeClr val="tx1"/>
                </a:solidFill>
              </a:rPr>
              <a:t> - </a:t>
            </a:r>
            <a:r>
              <a:rPr lang="en-GB" sz="2000" dirty="0" smtClean="0">
                <a:solidFill>
                  <a:schemeClr val="tx1"/>
                </a:solidFill>
                <a:hlinkClick r:id="rId2"/>
              </a:rPr>
              <a:t>mark-kidsinbloom@hotmail.com</a:t>
            </a:r>
            <a:endParaRPr lang="en-GB" sz="2000" dirty="0" smtClean="0">
              <a:solidFill>
                <a:schemeClr val="tx1"/>
              </a:solidFill>
            </a:endParaRPr>
          </a:p>
          <a:p>
            <a:pPr algn="ctr"/>
            <a:r>
              <a:rPr lang="en-GB" sz="2000" dirty="0">
                <a:solidFill>
                  <a:schemeClr val="tx1"/>
                </a:solidFill>
              </a:rPr>
              <a:t/>
            </a:r>
            <a:br>
              <a:rPr lang="en-GB" sz="2000" dirty="0">
                <a:solidFill>
                  <a:schemeClr val="tx1"/>
                </a:solidFill>
              </a:rPr>
            </a:br>
            <a:endParaRPr lang="en-GB" sz="2000" dirty="0">
              <a:solidFill>
                <a:schemeClr val="tx1"/>
              </a:solidFill>
            </a:endParaRPr>
          </a:p>
          <a:p>
            <a:pPr algn="ctr"/>
            <a:r>
              <a:rPr lang="en-GB" sz="2000" b="1" dirty="0" smtClean="0">
                <a:solidFill>
                  <a:schemeClr val="tx1"/>
                </a:solidFill>
              </a:rPr>
              <a:t> </a:t>
            </a:r>
            <a:r>
              <a:rPr lang="en-GB" sz="2000" b="1" u="sng" dirty="0" smtClean="0">
                <a:solidFill>
                  <a:schemeClr val="tx1"/>
                </a:solidFill>
              </a:rPr>
              <a:t>Friday </a:t>
            </a:r>
            <a:r>
              <a:rPr lang="en-GB" sz="2000" b="1" u="sng" dirty="0">
                <a:solidFill>
                  <a:schemeClr val="tx1"/>
                </a:solidFill>
              </a:rPr>
              <a:t>11th </a:t>
            </a:r>
            <a:r>
              <a:rPr lang="en-GB" sz="2000" b="1" u="sng" dirty="0" smtClean="0">
                <a:solidFill>
                  <a:schemeClr val="tx1"/>
                </a:solidFill>
              </a:rPr>
              <a:t>September 2020</a:t>
            </a:r>
            <a:r>
              <a:rPr lang="en-GB" sz="2000" b="1" dirty="0" smtClean="0">
                <a:solidFill>
                  <a:schemeClr val="tx1"/>
                </a:solidFill>
              </a:rPr>
              <a:t/>
            </a:r>
            <a:br>
              <a:rPr lang="en-GB" sz="2000" b="1" dirty="0" smtClean="0">
                <a:solidFill>
                  <a:schemeClr val="tx1"/>
                </a:solidFill>
              </a:rPr>
            </a:br>
            <a:r>
              <a:rPr lang="en-GB" sz="2000" dirty="0" smtClean="0">
                <a:solidFill>
                  <a:schemeClr val="tx1"/>
                </a:solidFill>
              </a:rPr>
              <a:t/>
            </a:r>
            <a:br>
              <a:rPr lang="en-GB" sz="2000" dirty="0" smtClean="0">
                <a:solidFill>
                  <a:schemeClr val="tx1"/>
                </a:solidFill>
              </a:rPr>
            </a:br>
            <a:r>
              <a:rPr lang="en-GB" sz="2000" dirty="0" smtClean="0">
                <a:solidFill>
                  <a:schemeClr val="tx1"/>
                </a:solidFill>
              </a:rPr>
              <a:t>‘</a:t>
            </a:r>
            <a:r>
              <a:rPr lang="en-GB" sz="2000" dirty="0">
                <a:solidFill>
                  <a:schemeClr val="tx1"/>
                </a:solidFill>
              </a:rPr>
              <a:t>Stay and Play</a:t>
            </a:r>
            <a:r>
              <a:rPr lang="en-GB" sz="2000" dirty="0" smtClean="0">
                <a:solidFill>
                  <a:schemeClr val="tx1"/>
                </a:solidFill>
              </a:rPr>
              <a:t>’  </a:t>
            </a:r>
            <a:r>
              <a:rPr lang="en-GB" sz="2000" dirty="0">
                <a:solidFill>
                  <a:schemeClr val="tx1"/>
                </a:solidFill>
              </a:rPr>
              <a:t>This event is for children and parents to visit and play with friends and team members. During this session, parents will be provided with information about class teachers for the forthcoming academic year. </a:t>
            </a:r>
          </a:p>
          <a:p>
            <a:pPr algn="ctr"/>
            <a:r>
              <a:rPr lang="en-GB" sz="2000" dirty="0">
                <a:solidFill>
                  <a:schemeClr val="tx1"/>
                </a:solidFill>
              </a:rPr>
              <a:t> </a:t>
            </a:r>
          </a:p>
          <a:p>
            <a:pPr algn="ctr"/>
            <a:r>
              <a:rPr lang="en-GB" sz="2000" b="1" dirty="0" smtClean="0">
                <a:solidFill>
                  <a:schemeClr val="tx1"/>
                </a:solidFill>
              </a:rPr>
              <a:t>9.15-11.15am	</a:t>
            </a:r>
            <a:r>
              <a:rPr lang="en-GB" sz="2000" dirty="0" smtClean="0">
                <a:solidFill>
                  <a:schemeClr val="tx1"/>
                </a:solidFill>
              </a:rPr>
              <a:t>  </a:t>
            </a:r>
            <a:r>
              <a:rPr lang="en-GB" sz="2000" dirty="0">
                <a:solidFill>
                  <a:schemeClr val="tx1"/>
                </a:solidFill>
              </a:rPr>
              <a:t>or </a:t>
            </a:r>
            <a:r>
              <a:rPr lang="en-GB" sz="2000" dirty="0" smtClean="0">
                <a:solidFill>
                  <a:schemeClr val="tx1"/>
                </a:solidFill>
              </a:rPr>
              <a:t>		 </a:t>
            </a:r>
            <a:r>
              <a:rPr lang="en-GB" sz="2000" b="1" dirty="0">
                <a:solidFill>
                  <a:schemeClr val="tx1"/>
                </a:solidFill>
              </a:rPr>
              <a:t>1.15 – </a:t>
            </a:r>
            <a:r>
              <a:rPr lang="en-GB" sz="2000" b="1" dirty="0" smtClean="0">
                <a:solidFill>
                  <a:schemeClr val="tx1"/>
                </a:solidFill>
              </a:rPr>
              <a:t>3.15pm</a:t>
            </a:r>
            <a:endParaRPr lang="en-GB" sz="2000" b="1" dirty="0">
              <a:solidFill>
                <a:schemeClr val="tx1"/>
              </a:solidFill>
            </a:endParaRPr>
          </a:p>
          <a:p>
            <a:pPr algn="ctr"/>
            <a:endParaRPr lang="en-GB" dirty="0" smtClean="0"/>
          </a:p>
        </p:txBody>
      </p:sp>
    </p:spTree>
    <p:extLst>
      <p:ext uri="{BB962C8B-B14F-4D97-AF65-F5344CB8AC3E}">
        <p14:creationId xmlns:p14="http://schemas.microsoft.com/office/powerpoint/2010/main" val="326170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36478" y="0"/>
            <a:ext cx="11573302" cy="747508"/>
          </a:xfrm>
        </p:spPr>
        <p:txBody>
          <a:bodyPr>
            <a:normAutofit fontScale="90000"/>
          </a:bodyPr>
          <a:lstStyle/>
          <a:p>
            <a:pPr algn="ctr"/>
            <a:r>
              <a:rPr lang="en-GB" dirty="0" smtClean="0">
                <a:solidFill>
                  <a:schemeClr val="tx1"/>
                </a:solidFill>
              </a:rPr>
              <a:t>Coming into school</a:t>
            </a:r>
            <a:endParaRPr lang="en-US" dirty="0">
              <a:solidFill>
                <a:schemeClr val="tx1"/>
              </a:solidFill>
            </a:endParaRPr>
          </a:p>
        </p:txBody>
      </p:sp>
      <p:sp>
        <p:nvSpPr>
          <p:cNvPr id="7" name="Content Placeholder 13"/>
          <p:cNvSpPr>
            <a:spLocks noGrp="1"/>
          </p:cNvSpPr>
          <p:nvPr>
            <p:ph type="subTitle" idx="1"/>
          </p:nvPr>
        </p:nvSpPr>
        <p:spPr>
          <a:xfrm>
            <a:off x="641445" y="1180155"/>
            <a:ext cx="9034818" cy="1754243"/>
          </a:xfrm>
        </p:spPr>
        <p:txBody>
          <a:bodyPr>
            <a:normAutofit fontScale="25000" lnSpcReduction="20000"/>
          </a:bodyPr>
          <a:lstStyle/>
          <a:p>
            <a:pPr algn="ctr"/>
            <a:r>
              <a:rPr lang="en-GB" sz="6800" b="1" u="sng" dirty="0" smtClean="0">
                <a:solidFill>
                  <a:schemeClr val="tx1"/>
                </a:solidFill>
              </a:rPr>
              <a:t>Monday 14</a:t>
            </a:r>
            <a:r>
              <a:rPr lang="en-GB" sz="6800" b="1" u="sng" baseline="30000" dirty="0" smtClean="0">
                <a:solidFill>
                  <a:schemeClr val="tx1"/>
                </a:solidFill>
              </a:rPr>
              <a:t>th</a:t>
            </a:r>
            <a:r>
              <a:rPr lang="en-GB" sz="6800" b="1" u="sng" dirty="0" smtClean="0">
                <a:solidFill>
                  <a:schemeClr val="tx1"/>
                </a:solidFill>
              </a:rPr>
              <a:t> September – Wednesday 16</a:t>
            </a:r>
            <a:r>
              <a:rPr lang="en-GB" sz="6800" b="1" u="sng" baseline="30000" dirty="0" smtClean="0">
                <a:solidFill>
                  <a:schemeClr val="tx1"/>
                </a:solidFill>
              </a:rPr>
              <a:t>th</a:t>
            </a:r>
            <a:r>
              <a:rPr lang="en-GB" sz="6800" b="1" u="sng" dirty="0" smtClean="0">
                <a:solidFill>
                  <a:schemeClr val="tx1"/>
                </a:solidFill>
              </a:rPr>
              <a:t> September</a:t>
            </a:r>
          </a:p>
          <a:p>
            <a:pPr algn="just"/>
            <a:r>
              <a:rPr lang="en-GB" sz="6800" b="1" u="sng" dirty="0" smtClean="0">
                <a:solidFill>
                  <a:schemeClr val="tx1"/>
                </a:solidFill>
              </a:rPr>
              <a:t/>
            </a:r>
            <a:br>
              <a:rPr lang="en-GB" sz="6800" b="1" u="sng" dirty="0" smtClean="0">
                <a:solidFill>
                  <a:schemeClr val="tx1"/>
                </a:solidFill>
              </a:rPr>
            </a:br>
            <a:r>
              <a:rPr lang="en-GB" sz="6800" dirty="0" smtClean="0">
                <a:solidFill>
                  <a:schemeClr val="tx1"/>
                </a:solidFill>
              </a:rPr>
              <a:t>Children </a:t>
            </a:r>
            <a:r>
              <a:rPr lang="en-GB" sz="6800" dirty="0">
                <a:solidFill>
                  <a:schemeClr val="tx1"/>
                </a:solidFill>
              </a:rPr>
              <a:t>will start school at 8:45am and will finish at </a:t>
            </a:r>
            <a:r>
              <a:rPr lang="en-GB" sz="6800" dirty="0" smtClean="0">
                <a:solidFill>
                  <a:schemeClr val="tx1"/>
                </a:solidFill>
              </a:rPr>
              <a:t>1.00pm</a:t>
            </a:r>
            <a:r>
              <a:rPr lang="en-GB" sz="6800" dirty="0">
                <a:solidFill>
                  <a:schemeClr val="tx1"/>
                </a:solidFill>
              </a:rPr>
              <a:t>. The entrance to reception is on </a:t>
            </a:r>
            <a:r>
              <a:rPr lang="en-GB" sz="6800" dirty="0" smtClean="0">
                <a:solidFill>
                  <a:schemeClr val="tx1"/>
                </a:solidFill>
              </a:rPr>
              <a:t>the </a:t>
            </a:r>
            <a:r>
              <a:rPr lang="en-GB" sz="6800" dirty="0">
                <a:solidFill>
                  <a:schemeClr val="tx1"/>
                </a:solidFill>
              </a:rPr>
              <a:t>court yard. There will be a member of staff at the door at the beginning of the </a:t>
            </a:r>
            <a:r>
              <a:rPr lang="en-GB" sz="6800" dirty="0" smtClean="0">
                <a:solidFill>
                  <a:schemeClr val="tx1"/>
                </a:solidFill>
              </a:rPr>
              <a:t>day. </a:t>
            </a:r>
            <a:br>
              <a:rPr lang="en-GB" sz="6800" dirty="0" smtClean="0">
                <a:solidFill>
                  <a:schemeClr val="tx1"/>
                </a:solidFill>
              </a:rPr>
            </a:br>
            <a:r>
              <a:rPr lang="en-GB" sz="6800" dirty="0" smtClean="0">
                <a:solidFill>
                  <a:schemeClr val="tx1"/>
                </a:solidFill>
              </a:rPr>
              <a:t>   </a:t>
            </a:r>
          </a:p>
          <a:p>
            <a:pPr algn="ctr"/>
            <a:r>
              <a:rPr lang="en-GB" sz="6800" dirty="0" smtClean="0">
                <a:solidFill>
                  <a:schemeClr val="tx1"/>
                </a:solidFill>
              </a:rPr>
              <a:t>  </a:t>
            </a:r>
            <a:r>
              <a:rPr lang="en-GB" sz="6800" b="1" u="sng" dirty="0" smtClean="0">
                <a:solidFill>
                  <a:schemeClr val="tx1"/>
                </a:solidFill>
              </a:rPr>
              <a:t>On </a:t>
            </a:r>
            <a:r>
              <a:rPr lang="en-GB" sz="6800" b="1" u="sng" dirty="0">
                <a:solidFill>
                  <a:schemeClr val="tx1"/>
                </a:solidFill>
              </a:rPr>
              <a:t>these three days children will need to be collected from the office. </a:t>
            </a:r>
            <a:endParaRPr lang="en-GB" sz="6800" b="1" u="sng" dirty="0" smtClean="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ctr"/>
            <a:endParaRPr lang="en-GB" dirty="0" smtClean="0">
              <a:solidFill>
                <a:schemeClr val="tx1"/>
              </a:solidFill>
            </a:endParaRPr>
          </a:p>
          <a:p>
            <a:pPr algn="ctr"/>
            <a:endParaRPr lang="en-GB" dirty="0">
              <a:solidFill>
                <a:schemeClr val="tx1"/>
              </a:solidFill>
            </a:endParaRPr>
          </a:p>
          <a:p>
            <a:pPr algn="just"/>
            <a:r>
              <a:rPr lang="en-GB" dirty="0">
                <a:solidFill>
                  <a:schemeClr val="tx1"/>
                </a:solidFill>
              </a:rPr>
              <a:t/>
            </a:r>
            <a:br>
              <a:rPr lang="en-GB" dirty="0">
                <a:solidFill>
                  <a:schemeClr val="tx1"/>
                </a:solidFill>
              </a:rPr>
            </a:br>
            <a:r>
              <a:rPr lang="en-GB" dirty="0" smtClean="0">
                <a:solidFill>
                  <a:schemeClr val="tx1"/>
                </a:solidFill>
              </a:rPr>
              <a:t/>
            </a:r>
            <a:br>
              <a:rPr lang="en-GB" dirty="0" smtClean="0">
                <a:solidFill>
                  <a:schemeClr val="tx1"/>
                </a:solidFill>
              </a:rPr>
            </a:br>
            <a:r>
              <a:rPr lang="en-GB" dirty="0" smtClean="0">
                <a:solidFill>
                  <a:schemeClr val="tx1"/>
                </a:solidFill>
              </a:rPr>
              <a:t/>
            </a:r>
            <a:br>
              <a:rPr lang="en-GB" dirty="0" smtClean="0">
                <a:solidFill>
                  <a:schemeClr val="tx1"/>
                </a:solidFill>
              </a:rPr>
            </a:br>
            <a:endParaRPr lang="en-GB" dirty="0" smtClean="0">
              <a:solidFill>
                <a:schemeClr val="tx1"/>
              </a:solidFill>
            </a:endParaRPr>
          </a:p>
          <a:p>
            <a:pPr algn="just"/>
            <a:endParaRPr lang="en-GB" dirty="0"/>
          </a:p>
          <a:p>
            <a:pPr algn="just"/>
            <a:r>
              <a:rPr lang="en-GB" dirty="0" smtClean="0"/>
              <a:t/>
            </a:r>
            <a:br>
              <a:rPr lang="en-GB" dirty="0" smtClean="0"/>
            </a:br>
            <a:endParaRPr lang="en-GB" dirty="0"/>
          </a:p>
        </p:txBody>
      </p:sp>
      <p:pic>
        <p:nvPicPr>
          <p:cNvPr id="4" name="Picture Placeholder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08428" y="3107738"/>
            <a:ext cx="3573712" cy="2749009"/>
          </a:xfrm>
          <a:prstGeom prst="rect">
            <a:avLst/>
          </a:prstGeom>
          <a:ln w="76200" cap="sq" cmpd="thickThin">
            <a:solidFill>
              <a:srgbClr val="000000"/>
            </a:solidFill>
            <a:prstDash val="solid"/>
            <a:miter lim="800000"/>
          </a:ln>
          <a:effectLst>
            <a:innerShdw blurRad="76200">
              <a:srgbClr val="000000"/>
            </a:innerShdw>
          </a:effectLst>
        </p:spPr>
      </p:pic>
      <p:sp>
        <p:nvSpPr>
          <p:cNvPr id="2" name="Rectangle 1"/>
          <p:cNvSpPr/>
          <p:nvPr/>
        </p:nvSpPr>
        <p:spPr>
          <a:xfrm>
            <a:off x="127378" y="6030087"/>
            <a:ext cx="9016621" cy="923330"/>
          </a:xfrm>
          <a:prstGeom prst="rect">
            <a:avLst/>
          </a:prstGeom>
        </p:spPr>
        <p:txBody>
          <a:bodyPr wrap="square">
            <a:spAutoFit/>
          </a:bodyPr>
          <a:lstStyle/>
          <a:p>
            <a:pPr algn="just"/>
            <a:r>
              <a:rPr lang="en-GB" dirty="0"/>
              <a:t>Children will start full time on Thursday 17th September at 8:45am and finish school at our usual time: 3:30pm.</a:t>
            </a:r>
          </a:p>
          <a:p>
            <a:r>
              <a:rPr lang="en-GB" b="1" u="sng" dirty="0"/>
              <a:t> </a:t>
            </a:r>
            <a:endParaRPr lang="en-GB" dirty="0"/>
          </a:p>
        </p:txBody>
      </p:sp>
    </p:spTree>
    <p:extLst>
      <p:ext uri="{BB962C8B-B14F-4D97-AF65-F5344CB8AC3E}">
        <p14:creationId xmlns:p14="http://schemas.microsoft.com/office/powerpoint/2010/main" val="327259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68741" y="327546"/>
            <a:ext cx="11873456" cy="747508"/>
          </a:xfrm>
        </p:spPr>
        <p:txBody>
          <a:bodyPr>
            <a:normAutofit fontScale="90000"/>
          </a:bodyPr>
          <a:lstStyle/>
          <a:p>
            <a:pPr algn="ctr"/>
            <a:r>
              <a:rPr lang="en-GB" dirty="0" smtClean="0">
                <a:solidFill>
                  <a:schemeClr val="tx1"/>
                </a:solidFill>
              </a:rPr>
              <a:t>Coming into school</a:t>
            </a:r>
            <a:endParaRPr lang="en-US" dirty="0">
              <a:solidFill>
                <a:schemeClr val="tx1"/>
              </a:solidFill>
            </a:endParaRPr>
          </a:p>
        </p:txBody>
      </p:sp>
      <p:sp>
        <p:nvSpPr>
          <p:cNvPr id="7" name="Content Placeholder 13"/>
          <p:cNvSpPr>
            <a:spLocks noGrp="1"/>
          </p:cNvSpPr>
          <p:nvPr>
            <p:ph type="subTitle" idx="1"/>
          </p:nvPr>
        </p:nvSpPr>
        <p:spPr>
          <a:xfrm>
            <a:off x="1105469" y="2172361"/>
            <a:ext cx="3331055" cy="5711587"/>
          </a:xfrm>
        </p:spPr>
        <p:txBody>
          <a:bodyPr>
            <a:normAutofit/>
          </a:bodyPr>
          <a:lstStyle/>
          <a:p>
            <a:pPr algn="just"/>
            <a:r>
              <a:rPr lang="en-US" sz="1700" b="1" dirty="0" smtClean="0">
                <a:solidFill>
                  <a:schemeClr val="tx1"/>
                </a:solidFill>
              </a:rPr>
              <a:t>Lunch boxes and water bottles </a:t>
            </a:r>
            <a:r>
              <a:rPr lang="en-US" sz="1700" dirty="0" smtClean="0">
                <a:solidFill>
                  <a:schemeClr val="tx1"/>
                </a:solidFill>
              </a:rPr>
              <a:t>should be put on the trolley as your child comes into school each day, and collected each afternoon at home time.</a:t>
            </a:r>
            <a:br>
              <a:rPr lang="en-US" sz="1700" dirty="0" smtClean="0">
                <a:solidFill>
                  <a:schemeClr val="tx1"/>
                </a:solidFill>
              </a:rPr>
            </a:br>
            <a:r>
              <a:rPr lang="en-US" sz="1700" dirty="0" smtClean="0">
                <a:solidFill>
                  <a:schemeClr val="tx1"/>
                </a:solidFill>
              </a:rPr>
              <a:t/>
            </a:r>
            <a:br>
              <a:rPr lang="en-US" sz="1700" dirty="0" smtClean="0">
                <a:solidFill>
                  <a:schemeClr val="tx1"/>
                </a:solidFill>
              </a:rPr>
            </a:br>
            <a:r>
              <a:rPr lang="en-US" sz="1700" dirty="0" smtClean="0">
                <a:solidFill>
                  <a:schemeClr val="tx1"/>
                </a:solidFill>
              </a:rPr>
              <a:t/>
            </a:r>
            <a:br>
              <a:rPr lang="en-US" sz="1700" dirty="0" smtClean="0">
                <a:solidFill>
                  <a:schemeClr val="tx1"/>
                </a:solidFill>
              </a:rPr>
            </a:br>
            <a:r>
              <a:rPr lang="en-US" sz="1700" b="1" dirty="0" smtClean="0">
                <a:solidFill>
                  <a:schemeClr val="tx1"/>
                </a:solidFill>
              </a:rPr>
              <a:t>Clothing</a:t>
            </a:r>
            <a:r>
              <a:rPr lang="en-US" sz="1700" dirty="0" smtClean="0">
                <a:solidFill>
                  <a:schemeClr val="tx1"/>
                </a:solidFill>
              </a:rPr>
              <a:t> items without names are put on the bottom shelf of the trolley and will be moved to lost property at the end of each week.</a:t>
            </a:r>
            <a:endParaRPr lang="en-GB" sz="1700" dirty="0" smtClean="0">
              <a:solidFill>
                <a:schemeClr val="tx1"/>
              </a:solidFill>
            </a:endParaRPr>
          </a:p>
          <a:p>
            <a:pPr algn="just"/>
            <a:endParaRPr lang="en-GB" dirty="0"/>
          </a:p>
          <a:p>
            <a:pPr algn="just"/>
            <a:r>
              <a:rPr lang="en-GB" dirty="0" smtClean="0"/>
              <a:t/>
            </a:r>
            <a:br>
              <a:rPr lang="en-GB" dirty="0" smtClean="0"/>
            </a:br>
            <a:endParaRPr lang="en-GB" dirty="0"/>
          </a:p>
        </p:txBody>
      </p:sp>
      <p:pic>
        <p:nvPicPr>
          <p:cNvPr id="4" name="Picture Placeholder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46960" y="2172361"/>
            <a:ext cx="3573712" cy="2749009"/>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4192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388357" y="191069"/>
            <a:ext cx="5991271" cy="747508"/>
          </a:xfrm>
        </p:spPr>
        <p:txBody>
          <a:bodyPr>
            <a:normAutofit fontScale="90000"/>
          </a:bodyPr>
          <a:lstStyle/>
          <a:p>
            <a:pPr algn="ctr"/>
            <a:r>
              <a:rPr lang="en-GB" dirty="0" smtClean="0">
                <a:solidFill>
                  <a:schemeClr val="tx1"/>
                </a:solidFill>
              </a:rPr>
              <a:t>The Cloakroom</a:t>
            </a:r>
            <a:endParaRPr lang="en-US" dirty="0">
              <a:solidFill>
                <a:schemeClr val="tx1"/>
              </a:solidFill>
            </a:endParaRPr>
          </a:p>
        </p:txBody>
      </p:sp>
      <p:sp>
        <p:nvSpPr>
          <p:cNvPr id="7" name="Content Placeholder 13"/>
          <p:cNvSpPr>
            <a:spLocks noGrp="1"/>
          </p:cNvSpPr>
          <p:nvPr>
            <p:ph type="subTitle" idx="1"/>
          </p:nvPr>
        </p:nvSpPr>
        <p:spPr>
          <a:xfrm>
            <a:off x="846160" y="1992576"/>
            <a:ext cx="6032311" cy="4735772"/>
          </a:xfrm>
        </p:spPr>
        <p:txBody>
          <a:bodyPr>
            <a:normAutofit/>
          </a:bodyPr>
          <a:lstStyle/>
          <a:p>
            <a:pPr algn="just"/>
            <a:r>
              <a:rPr lang="en-GB" sz="1700" dirty="0">
                <a:solidFill>
                  <a:schemeClr val="tx1"/>
                </a:solidFill>
              </a:rPr>
              <a:t>We encourage independence from day one.  Your child will have a peg for </a:t>
            </a:r>
            <a:r>
              <a:rPr lang="en-GB" sz="1700" dirty="0" smtClean="0">
                <a:solidFill>
                  <a:schemeClr val="tx1"/>
                </a:solidFill>
              </a:rPr>
              <a:t>their coat. </a:t>
            </a:r>
          </a:p>
          <a:p>
            <a:pPr algn="just"/>
            <a:r>
              <a:rPr lang="en-GB" sz="1700" dirty="0" smtClean="0">
                <a:solidFill>
                  <a:schemeClr val="tx1"/>
                </a:solidFill>
              </a:rPr>
              <a:t>In </a:t>
            </a:r>
            <a:r>
              <a:rPr lang="en-GB" sz="1700" dirty="0">
                <a:solidFill>
                  <a:schemeClr val="tx1"/>
                </a:solidFill>
              </a:rPr>
              <a:t>the morning, when you have left them at the entrance door, a member of staff </a:t>
            </a:r>
            <a:r>
              <a:rPr lang="en-GB" sz="1700" dirty="0" smtClean="0">
                <a:solidFill>
                  <a:schemeClr val="tx1"/>
                </a:solidFill>
              </a:rPr>
              <a:t>will monitor the children </a:t>
            </a:r>
            <a:r>
              <a:rPr lang="en-GB" sz="1700" dirty="0">
                <a:solidFill>
                  <a:schemeClr val="tx1"/>
                </a:solidFill>
              </a:rPr>
              <a:t>in order to help </a:t>
            </a:r>
            <a:r>
              <a:rPr lang="en-GB" sz="1700" dirty="0" smtClean="0">
                <a:solidFill>
                  <a:schemeClr val="tx1"/>
                </a:solidFill>
              </a:rPr>
              <a:t>anyone </a:t>
            </a:r>
            <a:r>
              <a:rPr lang="en-GB" sz="1700" dirty="0">
                <a:solidFill>
                  <a:schemeClr val="tx1"/>
                </a:solidFill>
              </a:rPr>
              <a:t>stuck with </a:t>
            </a:r>
            <a:r>
              <a:rPr lang="en-GB" sz="1700" dirty="0" smtClean="0">
                <a:solidFill>
                  <a:schemeClr val="tx1"/>
                </a:solidFill>
              </a:rPr>
              <a:t>zips. </a:t>
            </a:r>
            <a:endParaRPr lang="en-GB" sz="1700" dirty="0">
              <a:solidFill>
                <a:schemeClr val="tx1"/>
              </a:solidFill>
            </a:endParaRPr>
          </a:p>
          <a:p>
            <a:pPr algn="just"/>
            <a:endParaRPr lang="en-GB" sz="1700" dirty="0" smtClean="0">
              <a:solidFill>
                <a:schemeClr val="tx1"/>
              </a:solidFill>
            </a:endParaRPr>
          </a:p>
          <a:p>
            <a:pPr algn="just"/>
            <a:r>
              <a:rPr lang="en-GB" sz="1700" dirty="0" smtClean="0">
                <a:solidFill>
                  <a:schemeClr val="tx1"/>
                </a:solidFill>
              </a:rPr>
              <a:t>Children will be able to store their books bags and PE kits. </a:t>
            </a:r>
            <a:r>
              <a:rPr lang="en-GB" sz="1700" dirty="0">
                <a:solidFill>
                  <a:schemeClr val="tx1"/>
                </a:solidFill>
              </a:rPr>
              <a:t>U</a:t>
            </a:r>
            <a:r>
              <a:rPr lang="en-GB" sz="1700" dirty="0" smtClean="0">
                <a:solidFill>
                  <a:schemeClr val="tx1"/>
                </a:solidFill>
              </a:rPr>
              <a:t>nfortunately, due to space we are unable to accommodate any other bags. To avoid any upset please be mindful of this when purchasing school bags. </a:t>
            </a:r>
            <a:endParaRPr lang="en-GB" sz="1700" dirty="0">
              <a:solidFill>
                <a:schemeClr val="tx1"/>
              </a:solidFill>
            </a:endParaRPr>
          </a:p>
          <a:p>
            <a:pPr algn="just"/>
            <a:r>
              <a:rPr lang="en-GB" dirty="0" smtClean="0"/>
              <a:t/>
            </a:r>
            <a:br>
              <a:rPr lang="en-GB" dirty="0" smtClean="0"/>
            </a:br>
            <a:endParaRPr lang="en-GB" dirty="0"/>
          </a:p>
        </p:txBody>
      </p:sp>
      <p:pic>
        <p:nvPicPr>
          <p:cNvPr id="6" name="Picture 5" descr="Edge of Insanity: &lt;strong&gt;Kids&lt;/strong&gt; &lt;strong&gt;Jacket&lt;/strong&gt; only $16- was $8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9384" y="1992576"/>
            <a:ext cx="2421491" cy="2838732"/>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8744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559559" y="183697"/>
            <a:ext cx="11873456" cy="747508"/>
          </a:xfrm>
        </p:spPr>
        <p:txBody>
          <a:bodyPr>
            <a:normAutofit fontScale="90000"/>
          </a:bodyPr>
          <a:lstStyle/>
          <a:p>
            <a:pPr algn="ctr"/>
            <a:r>
              <a:rPr lang="en-GB" dirty="0" smtClean="0">
                <a:solidFill>
                  <a:schemeClr val="tx1"/>
                </a:solidFill>
              </a:rPr>
              <a:t>Parental Involvement </a:t>
            </a:r>
            <a:endParaRPr lang="en-US" dirty="0">
              <a:solidFill>
                <a:schemeClr val="tx1"/>
              </a:solidFill>
            </a:endParaRPr>
          </a:p>
        </p:txBody>
      </p:sp>
      <p:pic>
        <p:nvPicPr>
          <p:cNvPr id="8" name="Picture 7" descr="C:\Users\BullenL\Desktop\Prospectus\Rosa Murphy, Franco Ashton.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7533" y="1405549"/>
            <a:ext cx="3189183" cy="29660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descr="http://malvernprimaryschool.co.uk/wp-content/uploads/2020/02/IMG_2392-scaled.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2411" y="3474141"/>
            <a:ext cx="3988753" cy="28584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13"/>
          <p:cNvSpPr>
            <a:spLocks noGrp="1"/>
          </p:cNvSpPr>
          <p:nvPr>
            <p:ph type="subTitle" idx="1"/>
          </p:nvPr>
        </p:nvSpPr>
        <p:spPr>
          <a:xfrm>
            <a:off x="5020572" y="1716908"/>
            <a:ext cx="4176215" cy="1282889"/>
          </a:xfrm>
        </p:spPr>
        <p:txBody>
          <a:bodyPr>
            <a:normAutofit/>
          </a:bodyPr>
          <a:lstStyle/>
          <a:p>
            <a:pPr algn="ctr"/>
            <a:r>
              <a:rPr lang="en-GB" b="1" dirty="0" smtClean="0">
                <a:solidFill>
                  <a:schemeClr val="tx1"/>
                </a:solidFill>
              </a:rPr>
              <a:t>“I can peel cabbage with mummy, I am doing good.”</a:t>
            </a:r>
            <a:endParaRPr lang="en-GB" dirty="0">
              <a:solidFill>
                <a:schemeClr val="tx1"/>
              </a:solidFill>
            </a:endParaRPr>
          </a:p>
        </p:txBody>
      </p:sp>
      <p:sp>
        <p:nvSpPr>
          <p:cNvPr id="11" name="Content Placeholder 13"/>
          <p:cNvSpPr txBox="1">
            <a:spLocks/>
          </p:cNvSpPr>
          <p:nvPr/>
        </p:nvSpPr>
        <p:spPr>
          <a:xfrm>
            <a:off x="1587533" y="5252087"/>
            <a:ext cx="4176215" cy="128288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b="1" dirty="0" smtClean="0">
                <a:solidFill>
                  <a:schemeClr val="tx1"/>
                </a:solidFill>
              </a:rPr>
              <a:t>“I went on a Bear Hunt with my Nan! The mud was the best”</a:t>
            </a:r>
            <a:endParaRPr lang="en-GB" b="1" dirty="0">
              <a:solidFill>
                <a:schemeClr val="tx1"/>
              </a:solidFill>
            </a:endParaRPr>
          </a:p>
        </p:txBody>
      </p:sp>
    </p:spTree>
    <p:extLst>
      <p:ext uri="{BB962C8B-B14F-4D97-AF65-F5344CB8AC3E}">
        <p14:creationId xmlns:p14="http://schemas.microsoft.com/office/powerpoint/2010/main" val="2166619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9302" y="136480"/>
            <a:ext cx="11873456" cy="747508"/>
          </a:xfrm>
        </p:spPr>
        <p:txBody>
          <a:bodyPr>
            <a:normAutofit fontScale="90000"/>
          </a:bodyPr>
          <a:lstStyle/>
          <a:p>
            <a:pPr algn="ctr"/>
            <a:r>
              <a:rPr lang="en-GB" dirty="0" smtClean="0">
                <a:solidFill>
                  <a:schemeClr val="tx1"/>
                </a:solidFill>
              </a:rPr>
              <a:t>Exciting Events</a:t>
            </a:r>
            <a:endParaRPr lang="en-US" dirty="0">
              <a:solidFill>
                <a:schemeClr val="tx1"/>
              </a:solidFill>
            </a:endParaRPr>
          </a:p>
        </p:txBody>
      </p:sp>
      <p:sp>
        <p:nvSpPr>
          <p:cNvPr id="10" name="Content Placeholder 13"/>
          <p:cNvSpPr>
            <a:spLocks noGrp="1"/>
          </p:cNvSpPr>
          <p:nvPr>
            <p:ph type="subTitle" idx="1"/>
          </p:nvPr>
        </p:nvSpPr>
        <p:spPr>
          <a:xfrm>
            <a:off x="366681" y="1168874"/>
            <a:ext cx="2949720" cy="5530568"/>
          </a:xfrm>
        </p:spPr>
        <p:txBody>
          <a:bodyPr>
            <a:normAutofit lnSpcReduction="10000"/>
          </a:bodyPr>
          <a:lstStyle/>
          <a:p>
            <a:pPr algn="ctr"/>
            <a:r>
              <a:rPr lang="en-GB" sz="2800" b="1" dirty="0" smtClean="0">
                <a:solidFill>
                  <a:schemeClr val="tx1"/>
                </a:solidFill>
              </a:rPr>
              <a:t>Autumn…</a:t>
            </a:r>
          </a:p>
          <a:p>
            <a:pPr algn="ctr">
              <a:lnSpc>
                <a:spcPct val="150000"/>
              </a:lnSpc>
            </a:pPr>
            <a:r>
              <a:rPr lang="en-GB" dirty="0" smtClean="0">
                <a:solidFill>
                  <a:schemeClr val="tx1"/>
                </a:solidFill>
              </a:rPr>
              <a:t>Tapestry Meeting </a:t>
            </a:r>
            <a:br>
              <a:rPr lang="en-GB" dirty="0" smtClean="0">
                <a:solidFill>
                  <a:schemeClr val="tx1"/>
                </a:solidFill>
              </a:rPr>
            </a:br>
            <a:r>
              <a:rPr lang="en-GB" dirty="0" smtClean="0">
                <a:solidFill>
                  <a:schemeClr val="tx1"/>
                </a:solidFill>
              </a:rPr>
              <a:t>McMillian Event </a:t>
            </a:r>
            <a:br>
              <a:rPr lang="en-GB" dirty="0" smtClean="0">
                <a:solidFill>
                  <a:schemeClr val="tx1"/>
                </a:solidFill>
              </a:rPr>
            </a:br>
            <a:r>
              <a:rPr lang="en-GB" dirty="0" smtClean="0">
                <a:solidFill>
                  <a:schemeClr val="tx1"/>
                </a:solidFill>
              </a:rPr>
              <a:t>Book Fair</a:t>
            </a:r>
            <a:br>
              <a:rPr lang="en-GB" dirty="0" smtClean="0">
                <a:solidFill>
                  <a:schemeClr val="tx1"/>
                </a:solidFill>
              </a:rPr>
            </a:br>
            <a:r>
              <a:rPr lang="en-GB" dirty="0" smtClean="0">
                <a:solidFill>
                  <a:schemeClr val="tx1"/>
                </a:solidFill>
              </a:rPr>
              <a:t>EYFS Workshop </a:t>
            </a:r>
            <a:br>
              <a:rPr lang="en-GB" dirty="0" smtClean="0">
                <a:solidFill>
                  <a:schemeClr val="tx1"/>
                </a:solidFill>
              </a:rPr>
            </a:br>
            <a:r>
              <a:rPr lang="en-GB" dirty="0" smtClean="0">
                <a:solidFill>
                  <a:schemeClr val="tx1"/>
                </a:solidFill>
              </a:rPr>
              <a:t>RWI Workshop</a:t>
            </a:r>
            <a:r>
              <a:rPr lang="en-GB" dirty="0">
                <a:solidFill>
                  <a:schemeClr val="tx1"/>
                </a:solidFill>
              </a:rPr>
              <a:t/>
            </a:r>
            <a:br>
              <a:rPr lang="en-GB" dirty="0">
                <a:solidFill>
                  <a:schemeClr val="tx1"/>
                </a:solidFill>
              </a:rPr>
            </a:br>
            <a:r>
              <a:rPr lang="en-GB" dirty="0" smtClean="0">
                <a:solidFill>
                  <a:schemeClr val="tx1"/>
                </a:solidFill>
              </a:rPr>
              <a:t>Malvern Autumn Festival</a:t>
            </a:r>
            <a:br>
              <a:rPr lang="en-GB" dirty="0" smtClean="0">
                <a:solidFill>
                  <a:schemeClr val="tx1"/>
                </a:solidFill>
              </a:rPr>
            </a:br>
            <a:r>
              <a:rPr lang="en-GB" dirty="0" smtClean="0">
                <a:solidFill>
                  <a:schemeClr val="tx1"/>
                </a:solidFill>
              </a:rPr>
              <a:t>‘Nocturnal Animals’</a:t>
            </a:r>
            <a:r>
              <a:rPr lang="en-GB" dirty="0">
                <a:solidFill>
                  <a:schemeClr val="tx1"/>
                </a:solidFill>
              </a:rPr>
              <a:t/>
            </a:r>
            <a:br>
              <a:rPr lang="en-GB" dirty="0">
                <a:solidFill>
                  <a:schemeClr val="tx1"/>
                </a:solidFill>
              </a:rPr>
            </a:br>
            <a:r>
              <a:rPr lang="en-GB" dirty="0">
                <a:solidFill>
                  <a:schemeClr val="tx1"/>
                </a:solidFill>
              </a:rPr>
              <a:t>P</a:t>
            </a:r>
            <a:r>
              <a:rPr lang="en-GB" dirty="0" smtClean="0">
                <a:solidFill>
                  <a:schemeClr val="tx1"/>
                </a:solidFill>
              </a:rPr>
              <a:t>arent / Teacher </a:t>
            </a:r>
            <a:r>
              <a:rPr lang="en-GB" dirty="0">
                <a:solidFill>
                  <a:schemeClr val="tx1"/>
                </a:solidFill>
              </a:rPr>
              <a:t>M</a:t>
            </a:r>
            <a:r>
              <a:rPr lang="en-GB" dirty="0" smtClean="0">
                <a:solidFill>
                  <a:schemeClr val="tx1"/>
                </a:solidFill>
              </a:rPr>
              <a:t>eeting </a:t>
            </a:r>
            <a:r>
              <a:rPr lang="en-GB" dirty="0">
                <a:solidFill>
                  <a:schemeClr val="tx1"/>
                </a:solidFill>
              </a:rPr>
              <a:t/>
            </a:r>
            <a:br>
              <a:rPr lang="en-GB" dirty="0">
                <a:solidFill>
                  <a:schemeClr val="tx1"/>
                </a:solidFill>
              </a:rPr>
            </a:br>
            <a:r>
              <a:rPr lang="en-GB" dirty="0" smtClean="0">
                <a:solidFill>
                  <a:schemeClr val="tx1"/>
                </a:solidFill>
              </a:rPr>
              <a:t>Stay and Play</a:t>
            </a:r>
            <a:r>
              <a:rPr lang="en-GB" dirty="0">
                <a:solidFill>
                  <a:schemeClr val="tx1"/>
                </a:solidFill>
              </a:rPr>
              <a:t/>
            </a:r>
            <a:br>
              <a:rPr lang="en-GB" dirty="0">
                <a:solidFill>
                  <a:schemeClr val="tx1"/>
                </a:solidFill>
              </a:rPr>
            </a:br>
            <a:r>
              <a:rPr lang="en-GB" dirty="0" smtClean="0">
                <a:solidFill>
                  <a:schemeClr val="tx1"/>
                </a:solidFill>
              </a:rPr>
              <a:t>PTA Christmas Event</a:t>
            </a:r>
            <a:br>
              <a:rPr lang="en-GB" dirty="0" smtClean="0">
                <a:solidFill>
                  <a:schemeClr val="tx1"/>
                </a:solidFill>
              </a:rPr>
            </a:br>
            <a:r>
              <a:rPr lang="en-GB" dirty="0" smtClean="0">
                <a:solidFill>
                  <a:schemeClr val="tx1"/>
                </a:solidFill>
              </a:rPr>
              <a:t>Christmas Performance</a:t>
            </a:r>
            <a:br>
              <a:rPr lang="en-GB" dirty="0" smtClean="0">
                <a:solidFill>
                  <a:schemeClr val="tx1"/>
                </a:solidFill>
              </a:rPr>
            </a:br>
            <a:r>
              <a:rPr lang="en-GB" dirty="0" smtClean="0">
                <a:solidFill>
                  <a:schemeClr val="tx1"/>
                </a:solidFill>
              </a:rPr>
              <a:t>Celebration Assembly </a:t>
            </a:r>
          </a:p>
        </p:txBody>
      </p:sp>
      <p:sp>
        <p:nvSpPr>
          <p:cNvPr id="7" name="Content Placeholder 13"/>
          <p:cNvSpPr txBox="1">
            <a:spLocks/>
          </p:cNvSpPr>
          <p:nvPr/>
        </p:nvSpPr>
        <p:spPr>
          <a:xfrm>
            <a:off x="7138252" y="1143850"/>
            <a:ext cx="2949720" cy="553056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sz="2800" b="1" dirty="0" smtClean="0">
                <a:solidFill>
                  <a:schemeClr val="tx1"/>
                </a:solidFill>
              </a:rPr>
              <a:t>Summer… </a:t>
            </a:r>
          </a:p>
          <a:p>
            <a:pPr algn="ctr">
              <a:lnSpc>
                <a:spcPct val="150000"/>
              </a:lnSpc>
            </a:pPr>
            <a:r>
              <a:rPr lang="en-GB" dirty="0" smtClean="0">
                <a:solidFill>
                  <a:schemeClr val="tx1"/>
                </a:solidFill>
              </a:rPr>
              <a:t>Stay and Play</a:t>
            </a:r>
            <a:br>
              <a:rPr lang="en-GB" dirty="0" smtClean="0">
                <a:solidFill>
                  <a:schemeClr val="tx1"/>
                </a:solidFill>
              </a:rPr>
            </a:br>
            <a:r>
              <a:rPr lang="en-GB" dirty="0" smtClean="0">
                <a:solidFill>
                  <a:schemeClr val="tx1"/>
                </a:solidFill>
              </a:rPr>
              <a:t>Trip to </a:t>
            </a:r>
            <a:r>
              <a:rPr lang="en-GB" dirty="0" err="1" smtClean="0">
                <a:solidFill>
                  <a:schemeClr val="tx1"/>
                </a:solidFill>
              </a:rPr>
              <a:t>Delamere</a:t>
            </a:r>
            <a:r>
              <a:rPr lang="en-GB" dirty="0" smtClean="0">
                <a:solidFill>
                  <a:schemeClr val="tx1"/>
                </a:solidFill>
              </a:rPr>
              <a:t> Forest </a:t>
            </a:r>
            <a:r>
              <a:rPr lang="en-GB" dirty="0">
                <a:solidFill>
                  <a:schemeClr val="tx1"/>
                </a:solidFill>
              </a:rPr>
              <a:t/>
            </a:r>
            <a:br>
              <a:rPr lang="en-GB" dirty="0">
                <a:solidFill>
                  <a:schemeClr val="tx1"/>
                </a:solidFill>
              </a:rPr>
            </a:br>
            <a:r>
              <a:rPr lang="en-GB" dirty="0" smtClean="0">
                <a:solidFill>
                  <a:schemeClr val="tx1"/>
                </a:solidFill>
              </a:rPr>
              <a:t>EYFS Workshop</a:t>
            </a:r>
            <a:r>
              <a:rPr lang="en-GB" dirty="0">
                <a:solidFill>
                  <a:schemeClr val="tx1"/>
                </a:solidFill>
              </a:rPr>
              <a:t/>
            </a:r>
            <a:br>
              <a:rPr lang="en-GB" dirty="0">
                <a:solidFill>
                  <a:schemeClr val="tx1"/>
                </a:solidFill>
              </a:rPr>
            </a:br>
            <a:r>
              <a:rPr lang="en-GB" dirty="0" smtClean="0">
                <a:solidFill>
                  <a:schemeClr val="tx1"/>
                </a:solidFill>
              </a:rPr>
              <a:t>Transition Meetings</a:t>
            </a:r>
            <a:br>
              <a:rPr lang="en-GB" dirty="0" smtClean="0">
                <a:solidFill>
                  <a:schemeClr val="tx1"/>
                </a:solidFill>
              </a:rPr>
            </a:br>
            <a:r>
              <a:rPr lang="en-GB" dirty="0" smtClean="0">
                <a:solidFill>
                  <a:schemeClr val="tx1"/>
                </a:solidFill>
              </a:rPr>
              <a:t>Maths Workshop</a:t>
            </a:r>
            <a:br>
              <a:rPr lang="en-GB" dirty="0" smtClean="0">
                <a:solidFill>
                  <a:schemeClr val="tx1"/>
                </a:solidFill>
              </a:rPr>
            </a:br>
            <a:r>
              <a:rPr lang="en-GB" dirty="0" smtClean="0">
                <a:solidFill>
                  <a:schemeClr val="tx1"/>
                </a:solidFill>
              </a:rPr>
              <a:t>Sports Day</a:t>
            </a:r>
            <a:br>
              <a:rPr lang="en-GB" dirty="0" smtClean="0">
                <a:solidFill>
                  <a:schemeClr val="tx1"/>
                </a:solidFill>
              </a:rPr>
            </a:br>
            <a:r>
              <a:rPr lang="en-GB" dirty="0" smtClean="0">
                <a:solidFill>
                  <a:schemeClr val="tx1"/>
                </a:solidFill>
              </a:rPr>
              <a:t>Trip to Windmill Farm</a:t>
            </a:r>
            <a:br>
              <a:rPr lang="en-GB" dirty="0" smtClean="0">
                <a:solidFill>
                  <a:schemeClr val="tx1"/>
                </a:solidFill>
              </a:rPr>
            </a:br>
            <a:r>
              <a:rPr lang="en-GB" dirty="0" smtClean="0">
                <a:solidFill>
                  <a:schemeClr val="tx1"/>
                </a:solidFill>
              </a:rPr>
              <a:t>Malvern Summer Carnival</a:t>
            </a:r>
            <a:br>
              <a:rPr lang="en-GB" dirty="0" smtClean="0">
                <a:solidFill>
                  <a:schemeClr val="tx1"/>
                </a:solidFill>
              </a:rPr>
            </a:br>
            <a:r>
              <a:rPr lang="en-GB" dirty="0" smtClean="0">
                <a:solidFill>
                  <a:schemeClr val="tx1"/>
                </a:solidFill>
              </a:rPr>
              <a:t>Summer Disco</a:t>
            </a:r>
          </a:p>
          <a:p>
            <a:pPr algn="ctr">
              <a:lnSpc>
                <a:spcPct val="150000"/>
              </a:lnSpc>
            </a:pPr>
            <a:endParaRPr lang="en-GB" dirty="0" smtClean="0"/>
          </a:p>
        </p:txBody>
      </p:sp>
      <p:sp>
        <p:nvSpPr>
          <p:cNvPr id="12" name="Content Placeholder 13"/>
          <p:cNvSpPr txBox="1">
            <a:spLocks/>
          </p:cNvSpPr>
          <p:nvPr/>
        </p:nvSpPr>
        <p:spPr>
          <a:xfrm>
            <a:off x="3813881" y="1171146"/>
            <a:ext cx="2949720" cy="5530568"/>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sz="2800" b="1" dirty="0" smtClean="0">
                <a:solidFill>
                  <a:schemeClr val="tx1"/>
                </a:solidFill>
              </a:rPr>
              <a:t>Spring…</a:t>
            </a:r>
          </a:p>
          <a:p>
            <a:pPr algn="ctr">
              <a:lnSpc>
                <a:spcPct val="150000"/>
              </a:lnSpc>
            </a:pPr>
            <a:r>
              <a:rPr lang="en-GB" dirty="0" smtClean="0">
                <a:solidFill>
                  <a:schemeClr val="tx1"/>
                </a:solidFill>
              </a:rPr>
              <a:t>Library Open Afternoon</a:t>
            </a:r>
            <a:br>
              <a:rPr lang="en-GB" dirty="0" smtClean="0">
                <a:solidFill>
                  <a:schemeClr val="tx1"/>
                </a:solidFill>
              </a:rPr>
            </a:br>
            <a:r>
              <a:rPr lang="en-GB" dirty="0" smtClean="0">
                <a:solidFill>
                  <a:schemeClr val="tx1"/>
                </a:solidFill>
              </a:rPr>
              <a:t>Trip to Court Hey</a:t>
            </a:r>
            <a:br>
              <a:rPr lang="en-GB" dirty="0" smtClean="0">
                <a:solidFill>
                  <a:schemeClr val="tx1"/>
                </a:solidFill>
              </a:rPr>
            </a:br>
            <a:r>
              <a:rPr lang="en-GB" dirty="0" smtClean="0">
                <a:solidFill>
                  <a:schemeClr val="tx1"/>
                </a:solidFill>
              </a:rPr>
              <a:t>World Book Day</a:t>
            </a:r>
            <a:br>
              <a:rPr lang="en-GB" dirty="0" smtClean="0">
                <a:solidFill>
                  <a:schemeClr val="tx1"/>
                </a:solidFill>
              </a:rPr>
            </a:br>
            <a:r>
              <a:rPr lang="en-GB" dirty="0" smtClean="0">
                <a:solidFill>
                  <a:schemeClr val="tx1"/>
                </a:solidFill>
              </a:rPr>
              <a:t>‘Are You Ready to Read?’</a:t>
            </a:r>
            <a:r>
              <a:rPr lang="en-GB" dirty="0">
                <a:solidFill>
                  <a:schemeClr val="tx1"/>
                </a:solidFill>
              </a:rPr>
              <a:t/>
            </a:r>
            <a:br>
              <a:rPr lang="en-GB" dirty="0">
                <a:solidFill>
                  <a:schemeClr val="tx1"/>
                </a:solidFill>
              </a:rPr>
            </a:br>
            <a:r>
              <a:rPr lang="en-GB" dirty="0" smtClean="0">
                <a:solidFill>
                  <a:schemeClr val="tx1"/>
                </a:solidFill>
              </a:rPr>
              <a:t>Book Fair</a:t>
            </a:r>
            <a:br>
              <a:rPr lang="en-GB" dirty="0" smtClean="0">
                <a:solidFill>
                  <a:schemeClr val="tx1"/>
                </a:solidFill>
              </a:rPr>
            </a:br>
            <a:r>
              <a:rPr lang="en-GB" dirty="0" smtClean="0">
                <a:solidFill>
                  <a:schemeClr val="tx1"/>
                </a:solidFill>
              </a:rPr>
              <a:t>Parent / Teacher Meeting</a:t>
            </a:r>
            <a:br>
              <a:rPr lang="en-GB" dirty="0" smtClean="0">
                <a:solidFill>
                  <a:schemeClr val="tx1"/>
                </a:solidFill>
              </a:rPr>
            </a:br>
            <a:r>
              <a:rPr lang="en-GB" dirty="0" smtClean="0">
                <a:solidFill>
                  <a:schemeClr val="tx1"/>
                </a:solidFill>
              </a:rPr>
              <a:t>Trip to ASDA </a:t>
            </a:r>
            <a:r>
              <a:rPr lang="en-GB" dirty="0" err="1" smtClean="0">
                <a:solidFill>
                  <a:schemeClr val="tx1"/>
                </a:solidFill>
              </a:rPr>
              <a:t>Huyton</a:t>
            </a:r>
            <a:r>
              <a:rPr lang="en-GB" dirty="0">
                <a:solidFill>
                  <a:schemeClr val="tx1"/>
                </a:solidFill>
              </a:rPr>
              <a:t/>
            </a:r>
            <a:br>
              <a:rPr lang="en-GB" dirty="0">
                <a:solidFill>
                  <a:schemeClr val="tx1"/>
                </a:solidFill>
              </a:rPr>
            </a:br>
            <a:r>
              <a:rPr lang="en-GB" dirty="0" smtClean="0">
                <a:solidFill>
                  <a:schemeClr val="tx1"/>
                </a:solidFill>
              </a:rPr>
              <a:t>Cooking Class</a:t>
            </a:r>
            <a:br>
              <a:rPr lang="en-GB" dirty="0" smtClean="0">
                <a:solidFill>
                  <a:schemeClr val="tx1"/>
                </a:solidFill>
              </a:rPr>
            </a:br>
            <a:r>
              <a:rPr lang="en-GB" dirty="0" smtClean="0">
                <a:solidFill>
                  <a:schemeClr val="tx1"/>
                </a:solidFill>
              </a:rPr>
              <a:t>PTA Easter Bingo</a:t>
            </a:r>
            <a:br>
              <a:rPr lang="en-GB" dirty="0" smtClean="0">
                <a:solidFill>
                  <a:schemeClr val="tx1"/>
                </a:solidFill>
              </a:rPr>
            </a:br>
            <a:r>
              <a:rPr lang="en-GB" dirty="0" smtClean="0">
                <a:solidFill>
                  <a:schemeClr val="tx1"/>
                </a:solidFill>
              </a:rPr>
              <a:t>RWI Meeting</a:t>
            </a:r>
            <a:br>
              <a:rPr lang="en-GB" dirty="0" smtClean="0">
                <a:solidFill>
                  <a:schemeClr val="tx1"/>
                </a:solidFill>
              </a:rPr>
            </a:br>
            <a:r>
              <a:rPr lang="en-GB" dirty="0" smtClean="0">
                <a:solidFill>
                  <a:schemeClr val="tx1"/>
                </a:solidFill>
              </a:rPr>
              <a:t>Celebration Assembly </a:t>
            </a:r>
            <a:br>
              <a:rPr lang="en-GB" dirty="0" smtClean="0">
                <a:solidFill>
                  <a:schemeClr val="tx1"/>
                </a:solidFill>
              </a:rPr>
            </a:br>
            <a:endParaRPr lang="en-GB" dirty="0" smtClean="0">
              <a:solidFill>
                <a:schemeClr val="tx1"/>
              </a:solidFill>
            </a:endParaRPr>
          </a:p>
          <a:p>
            <a:pPr algn="ctr">
              <a:lnSpc>
                <a:spcPct val="150000"/>
              </a:lnSpc>
            </a:pPr>
            <a:endParaRPr lang="en-GB" dirty="0" smtClean="0"/>
          </a:p>
          <a:p>
            <a:pPr algn="ctr">
              <a:lnSpc>
                <a:spcPct val="150000"/>
              </a:lnSpc>
            </a:pPr>
            <a:endParaRPr lang="en-GB" dirty="0" smtClean="0"/>
          </a:p>
        </p:txBody>
      </p:sp>
    </p:spTree>
    <p:extLst>
      <p:ext uri="{BB962C8B-B14F-4D97-AF65-F5344CB8AC3E}">
        <p14:creationId xmlns:p14="http://schemas.microsoft.com/office/powerpoint/2010/main" val="1764421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874</TotalTime>
  <Words>2241</Words>
  <Application>Microsoft Office PowerPoint</Application>
  <PresentationFormat>Widescreen</PresentationFormat>
  <Paragraphs>156</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Malvern Primary School</vt:lpstr>
      <vt:lpstr>The staff of Malvern welcome your family to our family…</vt:lpstr>
      <vt:lpstr>Transitioning to Malvern Primary School</vt:lpstr>
      <vt:lpstr>Transitioning to Malvern Primary School</vt:lpstr>
      <vt:lpstr>Coming into school</vt:lpstr>
      <vt:lpstr>Coming into school</vt:lpstr>
      <vt:lpstr>The Cloakroom</vt:lpstr>
      <vt:lpstr>Parental Involvement </vt:lpstr>
      <vt:lpstr>Exciting Events</vt:lpstr>
      <vt:lpstr>Home Learning </vt:lpstr>
      <vt:lpstr>Book Bag and Planners </vt:lpstr>
      <vt:lpstr>Getting your child ‘school ready’</vt:lpstr>
      <vt:lpstr>PowerPoint Presentation</vt:lpstr>
      <vt:lpstr>PowerPoint Presentation</vt:lpstr>
      <vt:lpstr>PowerPoint Presentation</vt:lpstr>
      <vt:lpstr>PowerPoint Presentation</vt:lpstr>
      <vt:lpstr>PowerPoint Presentation</vt:lpstr>
      <vt:lpstr>PowerPoint Presentation</vt:lpstr>
    </vt:vector>
  </TitlesOfParts>
  <Company>Knowsley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Malvern Primary School</dc:title>
  <dc:creator>Authorised User</dc:creator>
  <cp:lastModifiedBy>Sharrock, Jodie</cp:lastModifiedBy>
  <cp:revision>48</cp:revision>
  <dcterms:created xsi:type="dcterms:W3CDTF">2020-07-02T08:16:51Z</dcterms:created>
  <dcterms:modified xsi:type="dcterms:W3CDTF">2020-07-20T07:46:40Z</dcterms:modified>
</cp:coreProperties>
</file>