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jpg" ContentType="image/jpeg"/>
  <Default Extension="rels" ContentType="application/vnd.openxmlformats-package.relationships+xml"/>
  <Default Extension="m4a" ContentType="audio/unknown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305" r:id="rId4"/>
    <p:sldId id="306" r:id="rId5"/>
    <p:sldId id="308" r:id="rId6"/>
    <p:sldId id="309" r:id="rId7"/>
    <p:sldId id="311" r:id="rId8"/>
    <p:sldId id="310" r:id="rId9"/>
    <p:sldId id="313" r:id="rId10"/>
    <p:sldId id="314" r:id="rId11"/>
    <p:sldId id="31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5108"/>
    <a:srgbClr val="FF6600"/>
    <a:srgbClr val="244D97"/>
    <a:srgbClr val="C5E0B4"/>
    <a:srgbClr val="0000FF"/>
    <a:srgbClr val="00CC00"/>
    <a:srgbClr val="FF0000"/>
    <a:srgbClr val="B6D2EC"/>
    <a:srgbClr val="33CCFF"/>
    <a:srgbClr val="458D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97" autoAdjust="0"/>
    <p:restoredTop sz="94286" autoAdjust="0"/>
  </p:normalViewPr>
  <p:slideViewPr>
    <p:cSldViewPr snapToGrid="0">
      <p:cViewPr varScale="1">
        <p:scale>
          <a:sx n="41" d="100"/>
          <a:sy n="41" d="100"/>
        </p:scale>
        <p:origin x="-1600" y="-1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18/05/20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484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8147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0100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5090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4057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64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3541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3019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0862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18/05/20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738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18/05/20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840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18/05/20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883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18/05/20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520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18/05/20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562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18/05/20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647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18/05/20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511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18/05/20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335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18/05/20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891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18/05/20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936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18/05/20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802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18/05/20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18/05/20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02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tiff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4" Type="http://schemas.openxmlformats.org/officeDocument/2006/relationships/image" Target="../media/image13.jp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wrht.org.uk/hamilto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3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1" Type="http://schemas.microsoft.com/office/2007/relationships/media" Target="../media/media4.m4a"/><Relationship Id="rId2" Type="http://schemas.openxmlformats.org/officeDocument/2006/relationships/audio" Target="../media/media4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6.tiff"/><Relationship Id="rId6" Type="http://schemas.openxmlformats.org/officeDocument/2006/relationships/image" Target="../media/image7.tiff"/><Relationship Id="rId7" Type="http://schemas.openxmlformats.org/officeDocument/2006/relationships/image" Target="../media/image8.tiff"/><Relationship Id="rId8" Type="http://schemas.openxmlformats.org/officeDocument/2006/relationships/image" Target="../media/image3.png"/><Relationship Id="rId1" Type="http://schemas.microsoft.com/office/2007/relationships/media" Target="../media/media5.m4a"/><Relationship Id="rId2" Type="http://schemas.openxmlformats.org/officeDocument/2006/relationships/audio" Target="../media/media5.m4a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4" Type="http://schemas.openxmlformats.org/officeDocument/2006/relationships/audio" Target="../media/media7.m4a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6.xml"/><Relationship Id="rId7" Type="http://schemas.openxmlformats.org/officeDocument/2006/relationships/image" Target="../media/image3.png"/><Relationship Id="rId1" Type="http://schemas.microsoft.com/office/2007/relationships/media" Target="../media/media6.m4a"/><Relationship Id="rId2" Type="http://schemas.openxmlformats.org/officeDocument/2006/relationships/audio" Target="../media/media6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9.tiff"/><Relationship Id="rId6" Type="http://schemas.openxmlformats.org/officeDocument/2006/relationships/image" Target="../media/image3.png"/><Relationship Id="rId1" Type="http://schemas.microsoft.com/office/2007/relationships/media" Target="../media/media8.m4a"/><Relationship Id="rId2" Type="http://schemas.openxmlformats.org/officeDocument/2006/relationships/audio" Target="../media/media8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10.jpeg"/><Relationship Id="rId6" Type="http://schemas.openxmlformats.org/officeDocument/2006/relationships/image" Target="../media/image11.png"/><Relationship Id="rId7" Type="http://schemas.openxmlformats.org/officeDocument/2006/relationships/image" Target="../media/image3.png"/><Relationship Id="rId1" Type="http://schemas.microsoft.com/office/2007/relationships/media" Target="../media/media9.m4a"/><Relationship Id="rId2" Type="http://schemas.openxmlformats.org/officeDocument/2006/relationships/audio" Target="../media/media9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1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1" Type="http://schemas.microsoft.com/office/2007/relationships/media" Target="../media/media10.m4a"/><Relationship Id="rId2" Type="http://schemas.openxmlformats.org/officeDocument/2006/relationships/audio" Target="../media/media10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3011" y="164747"/>
            <a:ext cx="9468463" cy="1368613"/>
          </a:xfrm>
        </p:spPr>
        <p:txBody>
          <a:bodyPr>
            <a:noAutofit/>
          </a:bodyPr>
          <a:lstStyle/>
          <a:p>
            <a:r>
              <a:rPr lang="en-GB" sz="4400" b="1" dirty="0">
                <a:latin typeface="+mn-lt"/>
              </a:rPr>
              <a:t>Active &amp; Passive Voice</a:t>
            </a:r>
            <a:endParaRPr lang="en-GB" b="1" dirty="0"/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756400" y="2058620"/>
            <a:ext cx="4480391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i="1" dirty="0">
                <a:solidFill>
                  <a:srgbClr val="FF0000"/>
                </a:solidFill>
                <a:latin typeface="+mj-lt"/>
              </a:rPr>
              <a:t>The dog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jumped </a:t>
            </a:r>
            <a:r>
              <a:rPr lang="en-GB" sz="2400" i="1" dirty="0">
                <a:latin typeface="+mj-lt"/>
              </a:rPr>
              <a:t>over 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the hurdle</a:t>
            </a:r>
            <a:r>
              <a:rPr lang="en-GB" sz="2400" i="1" dirty="0">
                <a:latin typeface="+mj-lt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99253" y="4498951"/>
            <a:ext cx="3080139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GB" sz="2400" i="1" dirty="0">
                <a:solidFill>
                  <a:srgbClr val="FF0000"/>
                </a:solidFill>
                <a:latin typeface="Calibri Light"/>
              </a:rPr>
              <a:t>Emma</a:t>
            </a:r>
            <a:r>
              <a:rPr lang="en-GB" sz="2400" i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Calibri Light"/>
              </a:rPr>
              <a:t>walked</a:t>
            </a:r>
            <a:r>
              <a:rPr lang="en-GB" sz="2400" i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GB" sz="2400" i="1" dirty="0">
                <a:solidFill>
                  <a:srgbClr val="00B050"/>
                </a:solidFill>
                <a:latin typeface="Calibri Light"/>
              </a:rPr>
              <a:t>the dog</a:t>
            </a:r>
            <a:r>
              <a:rPr lang="en-GB" sz="2400" i="1" dirty="0">
                <a:solidFill>
                  <a:prstClr val="black"/>
                </a:solidFill>
                <a:latin typeface="Calibri Light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53627" y="5088023"/>
            <a:ext cx="3945567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GB" sz="2400" i="1" dirty="0">
                <a:solidFill>
                  <a:srgbClr val="FF0000"/>
                </a:solidFill>
                <a:latin typeface="Calibri Light"/>
              </a:rPr>
              <a:t>The dog</a:t>
            </a:r>
            <a:r>
              <a:rPr lang="en-GB" sz="2400" i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GB" sz="2400" i="1" u="sng" dirty="0">
                <a:solidFill>
                  <a:srgbClr val="0000FF"/>
                </a:solidFill>
                <a:latin typeface="Calibri Light"/>
              </a:rPr>
              <a:t>was</a:t>
            </a:r>
            <a:r>
              <a:rPr lang="en-GB" sz="2400" i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Calibri Light"/>
              </a:rPr>
              <a:t>walked</a:t>
            </a:r>
            <a:r>
              <a:rPr lang="en-GB" sz="2400" i="1" dirty="0">
                <a:solidFill>
                  <a:prstClr val="black"/>
                </a:solidFill>
                <a:latin typeface="Calibri Light"/>
              </a:rPr>
              <a:t> by </a:t>
            </a:r>
            <a:r>
              <a:rPr lang="en-GB" sz="2400" i="1" dirty="0">
                <a:solidFill>
                  <a:srgbClr val="00B050"/>
                </a:solidFill>
                <a:latin typeface="Calibri Light"/>
              </a:rPr>
              <a:t>Emma</a:t>
            </a:r>
            <a:r>
              <a:rPr lang="en-GB" sz="2400" i="1" dirty="0">
                <a:solidFill>
                  <a:prstClr val="black"/>
                </a:solidFill>
                <a:latin typeface="Calibri Light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80667" y="2665448"/>
            <a:ext cx="5708662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GB" sz="2400" i="1" dirty="0">
                <a:solidFill>
                  <a:srgbClr val="FF0000"/>
                </a:solidFill>
                <a:latin typeface="Calibri Light"/>
              </a:rPr>
              <a:t>The hurdle </a:t>
            </a:r>
            <a:r>
              <a:rPr lang="en-GB" sz="2400" i="1" u="sng" dirty="0">
                <a:solidFill>
                  <a:srgbClr val="0000FF"/>
                </a:solidFill>
                <a:latin typeface="Calibri Light"/>
              </a:rPr>
              <a:t>was</a:t>
            </a:r>
            <a:r>
              <a:rPr lang="en-GB" sz="2400" i="1" dirty="0">
                <a:solidFill>
                  <a:srgbClr val="0000FF"/>
                </a:solidFill>
                <a:latin typeface="Calibri Light"/>
              </a:rPr>
              <a:t> jumped </a:t>
            </a:r>
            <a:r>
              <a:rPr lang="en-GB" sz="2400" i="1" dirty="0">
                <a:solidFill>
                  <a:prstClr val="black"/>
                </a:solidFill>
                <a:latin typeface="Calibri Light"/>
              </a:rPr>
              <a:t>over by </a:t>
            </a:r>
            <a:r>
              <a:rPr lang="en-GB" sz="2400" i="1" dirty="0">
                <a:solidFill>
                  <a:srgbClr val="00B050"/>
                </a:solidFill>
                <a:latin typeface="Calibri Light"/>
              </a:rPr>
              <a:t>the dog</a:t>
            </a:r>
            <a:r>
              <a:rPr lang="en-GB" sz="2400" i="1" dirty="0">
                <a:solidFill>
                  <a:prstClr val="black"/>
                </a:solidFill>
                <a:latin typeface="Calibri Light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5E255C7-75BE-9A42-A8F5-884ACBE8A35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3789" y="2220040"/>
            <a:ext cx="2959852" cy="20792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6F225E6-89FD-E740-A650-D639FB1503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045" y="3390314"/>
            <a:ext cx="2061617" cy="2657195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40CD5158-64FE-EA45-B7E2-BB4C6D7BE9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67555" y="94953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97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81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  <p:bldP spid="11" grpId="0"/>
      <p:bldP spid="13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Explore </a:t>
            </a:r>
            <a:r>
              <a:rPr lang="en-GB" dirty="0"/>
              <a:t>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r>
              <a:rPr lang="en-GB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07957D5-E1F6-4BAB-8E43-B72E2923BC03}"/>
              </a:ext>
            </a:extLst>
          </p:cNvPr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09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Parts of a Clause </a:t>
            </a:r>
          </a:p>
          <a:p>
            <a:pPr algn="ctr"/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GB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clause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 is a group of words which contains a </a:t>
            </a:r>
            <a:r>
              <a:rPr lang="en-GB" sz="24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verb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GB" sz="24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All </a:t>
            </a:r>
            <a:r>
              <a:rPr lang="en-GB" sz="24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verbs</a:t>
            </a:r>
            <a:r>
              <a:rPr lang="en-GB" sz="24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have a </a:t>
            </a:r>
            <a:r>
              <a:rPr lang="en-GB" sz="24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subject</a:t>
            </a:r>
            <a:r>
              <a:rPr lang="en-GB" sz="24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GB" sz="24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74494" y="4893502"/>
            <a:ext cx="1057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In some </a:t>
            </a:r>
            <a:r>
              <a:rPr lang="en-GB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clauses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 there is something the </a:t>
            </a:r>
            <a:r>
              <a:rPr lang="en-GB" sz="24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verb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 acts on.</a:t>
            </a:r>
          </a:p>
          <a:p>
            <a:pPr algn="ctr"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This is called the </a:t>
            </a:r>
            <a:r>
              <a:rPr lang="en-GB" sz="2400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object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600" dirty="0">
              <a:ea typeface="Times New Roman" panose="02020603050405020304" pitchFamily="18" charset="0"/>
            </a:endParaRPr>
          </a:p>
        </p:txBody>
      </p:sp>
      <p:sp>
        <p:nvSpPr>
          <p:cNvPr id="9" name="Callout: Line 8"/>
          <p:cNvSpPr/>
          <p:nvPr/>
        </p:nvSpPr>
        <p:spPr>
          <a:xfrm>
            <a:off x="6908064" y="2338597"/>
            <a:ext cx="3134294" cy="647122"/>
          </a:xfrm>
          <a:prstGeom prst="borderCallout1">
            <a:avLst>
              <a:gd name="adj1" fmla="val 42327"/>
              <a:gd name="adj2" fmla="val -580"/>
              <a:gd name="adj3" fmla="val 97513"/>
              <a:gd name="adj4" fmla="val -81342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This clause is about </a:t>
            </a:r>
            <a:r>
              <a:rPr lang="en-GB" dirty="0">
                <a:solidFill>
                  <a:srgbClr val="FF0000"/>
                </a:solidFill>
              </a:rPr>
              <a:t>Max</a:t>
            </a:r>
            <a:r>
              <a:rPr lang="en-GB" dirty="0">
                <a:solidFill>
                  <a:schemeClr val="tx1"/>
                </a:solidFill>
              </a:rPr>
              <a:t>.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0" name="Callout: Line 9"/>
          <p:cNvSpPr/>
          <p:nvPr/>
        </p:nvSpPr>
        <p:spPr>
          <a:xfrm>
            <a:off x="6908063" y="3155335"/>
            <a:ext cx="3134295" cy="647122"/>
          </a:xfrm>
          <a:prstGeom prst="borderCallout1">
            <a:avLst>
              <a:gd name="adj1" fmla="val 56001"/>
              <a:gd name="adj2" fmla="val -36"/>
              <a:gd name="adj3" fmla="val 60938"/>
              <a:gd name="adj4" fmla="val -83789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This clause is about </a:t>
            </a:r>
            <a:r>
              <a:rPr lang="en-GB" dirty="0">
                <a:solidFill>
                  <a:srgbClr val="FF0000"/>
                </a:solidFill>
              </a:rPr>
              <a:t>Emma</a:t>
            </a:r>
            <a:r>
              <a:rPr lang="en-GB" dirty="0">
                <a:solidFill>
                  <a:schemeClr val="tx1"/>
                </a:solidFill>
              </a:rPr>
              <a:t>.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1" name="Callout: Line 10"/>
          <p:cNvSpPr/>
          <p:nvPr/>
        </p:nvSpPr>
        <p:spPr>
          <a:xfrm>
            <a:off x="6908063" y="3991457"/>
            <a:ext cx="3134295" cy="647122"/>
          </a:xfrm>
          <a:prstGeom prst="borderCallout1">
            <a:avLst>
              <a:gd name="adj1" fmla="val 51443"/>
              <a:gd name="adj2" fmla="val 206"/>
              <a:gd name="adj3" fmla="val 19654"/>
              <a:gd name="adj4" fmla="val -74774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This clause is about </a:t>
            </a:r>
            <a:r>
              <a:rPr lang="en-GB" dirty="0">
                <a:solidFill>
                  <a:srgbClr val="FF0000"/>
                </a:solidFill>
              </a:rPr>
              <a:t>the dog</a:t>
            </a:r>
            <a:r>
              <a:rPr lang="en-GB" dirty="0">
                <a:solidFill>
                  <a:schemeClr val="tx1"/>
                </a:solidFill>
              </a:rPr>
              <a:t>.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22160" y="2646553"/>
            <a:ext cx="27461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>
                <a:solidFill>
                  <a:srgbClr val="FF0000"/>
                </a:solidFill>
                <a:latin typeface="+mj-lt"/>
              </a:rPr>
              <a:t>Max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threw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solidFill>
                  <a:srgbClr val="FF0000"/>
                </a:solidFill>
                <a:latin typeface="+mj-lt"/>
              </a:rPr>
              <a:t>Emma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ate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solidFill>
                  <a:srgbClr val="FF0000"/>
                </a:solidFill>
                <a:latin typeface="+mj-lt"/>
              </a:rPr>
              <a:t>The dog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chased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9535806" y="553171"/>
            <a:ext cx="1967801" cy="1123712"/>
          </a:xfrm>
          <a:prstGeom prst="roundRect">
            <a:avLst/>
          </a:prstGeom>
          <a:solidFill>
            <a:srgbClr val="C5E0B4"/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2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sz="20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subject</a:t>
            </a:r>
            <a:r>
              <a:rPr lang="en-GB" sz="2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is what the </a:t>
            </a:r>
            <a:r>
              <a:rPr lang="en-GB" sz="2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clause</a:t>
            </a:r>
            <a:r>
              <a:rPr lang="en-GB" sz="2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is about.</a:t>
            </a:r>
            <a:endParaRPr lang="en-GB" sz="2000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E6755FE5-17AE-5C48-AE3F-1F0E50B04E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20800" y="72710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98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build="p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3145" y="854479"/>
            <a:ext cx="6298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3200" b="1" dirty="0"/>
              <a:t>Identifying </a:t>
            </a:r>
            <a:r>
              <a:rPr lang="en-GB" sz="3200" b="1" dirty="0">
                <a:solidFill>
                  <a:srgbClr val="FF0000"/>
                </a:solidFill>
              </a:rPr>
              <a:t>Subject</a:t>
            </a:r>
            <a:r>
              <a:rPr lang="en-GB" sz="3200" b="1" dirty="0"/>
              <a:t>, </a:t>
            </a:r>
            <a:r>
              <a:rPr lang="en-GB" sz="3200" b="1" dirty="0">
                <a:solidFill>
                  <a:srgbClr val="0000FF"/>
                </a:solidFill>
              </a:rPr>
              <a:t>Verb</a:t>
            </a:r>
            <a:r>
              <a:rPr lang="en-GB" sz="3200" b="1" dirty="0"/>
              <a:t> and </a:t>
            </a:r>
            <a:r>
              <a:rPr lang="en-GB" sz="3200" b="1" dirty="0">
                <a:solidFill>
                  <a:srgbClr val="00B050"/>
                </a:solidFill>
              </a:rPr>
              <a:t>Object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22160" y="1907548"/>
            <a:ext cx="73004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i="1" dirty="0">
                <a:latin typeface="+mj-lt"/>
              </a:rPr>
              <a:t>I lost my dog.</a:t>
            </a:r>
          </a:p>
          <a:p>
            <a:pPr algn="ctr">
              <a:lnSpc>
                <a:spcPct val="150000"/>
              </a:lnSpc>
            </a:pPr>
            <a:r>
              <a:rPr lang="en-GB" sz="2400" i="1" dirty="0">
                <a:latin typeface="+mj-lt"/>
              </a:rPr>
              <a:t>Raj looked for the dog.</a:t>
            </a:r>
          </a:p>
          <a:p>
            <a:pPr algn="ctr">
              <a:lnSpc>
                <a:spcPct val="150000"/>
              </a:lnSpc>
            </a:pPr>
            <a:r>
              <a:rPr lang="en-GB" sz="2400" i="1" dirty="0">
                <a:latin typeface="+mj-lt"/>
              </a:rPr>
              <a:t>He found her shut in a box.</a:t>
            </a:r>
          </a:p>
          <a:p>
            <a:pPr algn="ctr">
              <a:lnSpc>
                <a:spcPct val="150000"/>
              </a:lnSpc>
            </a:pPr>
            <a:r>
              <a:rPr lang="en-GB" sz="2400" i="1" dirty="0">
                <a:latin typeface="+mj-lt"/>
              </a:rPr>
              <a:t>Raj dragged the box.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85609" y="5387787"/>
            <a:ext cx="1057355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endParaRPr lang="en-GB" sz="700" dirty="0"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6888" y="5587842"/>
            <a:ext cx="9670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Can you spot the subject, verb and object in these clauses?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9680" y="3105308"/>
            <a:ext cx="2319425" cy="2543886"/>
          </a:xfrm>
          <a:prstGeom prst="rect">
            <a:avLst/>
          </a:prstGeom>
        </p:spPr>
      </p:pic>
      <p:sp>
        <p:nvSpPr>
          <p:cNvPr id="9" name="Rounded Rectangular Callout 2"/>
          <p:cNvSpPr/>
          <p:nvPr/>
        </p:nvSpPr>
        <p:spPr>
          <a:xfrm>
            <a:off x="10116922" y="621340"/>
            <a:ext cx="1386685" cy="466278"/>
          </a:xfrm>
          <a:prstGeom prst="roundRect">
            <a:avLst/>
          </a:prstGeom>
          <a:solidFill>
            <a:srgbClr val="C5E0B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ANSWERS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35816" y="1907545"/>
            <a:ext cx="73004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i="1" dirty="0">
                <a:solidFill>
                  <a:srgbClr val="FF0000"/>
                </a:solidFill>
                <a:latin typeface="+mj-lt"/>
              </a:rPr>
              <a:t>I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lost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my dog</a:t>
            </a:r>
            <a:r>
              <a:rPr lang="en-GB" sz="2400" i="1" dirty="0">
                <a:latin typeface="+mj-lt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GB" sz="2400" i="1" dirty="0">
                <a:solidFill>
                  <a:srgbClr val="FF0000"/>
                </a:solidFill>
                <a:latin typeface="+mj-lt"/>
              </a:rPr>
              <a:t>Raj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looked for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the dog</a:t>
            </a:r>
            <a:r>
              <a:rPr lang="en-GB" sz="2400" i="1" dirty="0">
                <a:latin typeface="+mj-lt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GB" sz="2400" i="1" dirty="0">
                <a:solidFill>
                  <a:srgbClr val="FF0000"/>
                </a:solidFill>
                <a:latin typeface="+mj-lt"/>
              </a:rPr>
              <a:t>He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found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her </a:t>
            </a:r>
            <a:r>
              <a:rPr lang="en-GB" sz="2400" i="1" dirty="0">
                <a:latin typeface="+mj-lt"/>
              </a:rPr>
              <a:t>shut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GB" sz="2400" i="1" dirty="0">
                <a:latin typeface="+mj-lt"/>
              </a:rPr>
              <a:t>in a box.</a:t>
            </a:r>
          </a:p>
          <a:p>
            <a:pPr algn="ctr">
              <a:lnSpc>
                <a:spcPct val="150000"/>
              </a:lnSpc>
            </a:pPr>
            <a:r>
              <a:rPr lang="en-GB" sz="2400" i="1" dirty="0">
                <a:solidFill>
                  <a:srgbClr val="FF0000"/>
                </a:solidFill>
                <a:latin typeface="+mj-lt"/>
              </a:rPr>
              <a:t>Raj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dragged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the box</a:t>
            </a:r>
            <a:r>
              <a:rPr lang="en-GB" sz="2400" i="1" dirty="0">
                <a:latin typeface="+mj-lt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985548" y="2302966"/>
            <a:ext cx="537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0000"/>
                </a:solidFill>
              </a:rPr>
              <a:t>he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 rot="19178126">
            <a:off x="9446658" y="4507195"/>
            <a:ext cx="11065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rgbClr val="00B050"/>
                </a:solidFill>
              </a:rPr>
              <a:t>the box</a:t>
            </a:r>
            <a:endParaRPr lang="en-GB" sz="2400" dirty="0"/>
          </a:p>
        </p:txBody>
      </p:sp>
      <p:sp>
        <p:nvSpPr>
          <p:cNvPr id="13" name="Rectangle 12"/>
          <p:cNvSpPr/>
          <p:nvPr/>
        </p:nvSpPr>
        <p:spPr>
          <a:xfrm>
            <a:off x="9190832" y="3156205"/>
            <a:ext cx="1231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rgbClr val="0000FF"/>
                </a:solidFill>
              </a:rPr>
              <a:t>dragged</a:t>
            </a:r>
            <a:endParaRPr lang="en-GB" sz="2400" dirty="0"/>
          </a:p>
        </p:txBody>
      </p:sp>
      <p:cxnSp>
        <p:nvCxnSpPr>
          <p:cNvPr id="15" name="Straight Arrow Connector 14"/>
          <p:cNvCxnSpPr>
            <a:cxnSpLocks/>
            <a:stCxn id="11" idx="2"/>
          </p:cNvCxnSpPr>
          <p:nvPr/>
        </p:nvCxnSpPr>
        <p:spPr>
          <a:xfrm flipH="1">
            <a:off x="11083908" y="2764631"/>
            <a:ext cx="170250" cy="322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DC81AFC2-2E12-5645-BFA4-DEFFE2CB3B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97734" y="190754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11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94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build="p"/>
      <p:bldP spid="8" grpId="0" build="p"/>
      <p:bldP spid="9" grpId="0" animBg="1"/>
      <p:bldP spid="10" grpId="0" build="p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3600" b="1" dirty="0"/>
              <a:t>Active Voice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422160" y="2374651"/>
            <a:ext cx="73004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FF0000"/>
                </a:solidFill>
                <a:latin typeface="+mj-lt"/>
              </a:rPr>
              <a:t>Max</a:t>
            </a:r>
            <a:r>
              <a:rPr lang="en-GB" sz="2800" i="1" dirty="0">
                <a:latin typeface="+mj-lt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pulled</a:t>
            </a:r>
            <a:r>
              <a:rPr lang="en-GB" sz="2800" i="1" dirty="0">
                <a:latin typeface="+mj-lt"/>
              </a:rPr>
              <a:t> </a:t>
            </a:r>
            <a:r>
              <a:rPr lang="en-GB" sz="2800" i="1" dirty="0">
                <a:solidFill>
                  <a:srgbClr val="00B050"/>
                </a:solidFill>
                <a:latin typeface="+mj-lt"/>
              </a:rPr>
              <a:t>the cart</a:t>
            </a:r>
            <a:r>
              <a:rPr lang="en-GB" sz="2800" i="1" dirty="0">
                <a:latin typeface="+mj-lt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FF0000"/>
                </a:solidFill>
                <a:latin typeface="+mj-lt"/>
              </a:rPr>
              <a:t>The dog</a:t>
            </a:r>
            <a:r>
              <a:rPr lang="en-GB" sz="2800" i="1" dirty="0">
                <a:latin typeface="+mj-lt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ate</a:t>
            </a:r>
            <a:r>
              <a:rPr lang="en-GB" sz="2800" i="1" dirty="0">
                <a:latin typeface="+mj-lt"/>
              </a:rPr>
              <a:t> </a:t>
            </a:r>
            <a:r>
              <a:rPr lang="en-GB" sz="2800" i="1" dirty="0">
                <a:solidFill>
                  <a:srgbClr val="00B050"/>
                </a:solidFill>
                <a:latin typeface="+mj-lt"/>
              </a:rPr>
              <a:t>the sandwich</a:t>
            </a:r>
            <a:r>
              <a:rPr lang="en-GB" sz="2800" i="1" dirty="0">
                <a:latin typeface="+mj-lt"/>
              </a:rPr>
              <a:t>!</a:t>
            </a:r>
          </a:p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FF0000"/>
                </a:solidFill>
                <a:latin typeface="+mj-lt"/>
              </a:rPr>
              <a:t>The dog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chased</a:t>
            </a:r>
            <a:r>
              <a:rPr lang="en-GB" sz="2800" i="1" dirty="0">
                <a:latin typeface="+mj-lt"/>
              </a:rPr>
              <a:t> </a:t>
            </a:r>
            <a:r>
              <a:rPr lang="en-GB" sz="2800" i="1" dirty="0">
                <a:solidFill>
                  <a:srgbClr val="00B050"/>
                </a:solidFill>
                <a:latin typeface="+mj-lt"/>
              </a:rPr>
              <a:t>the cat</a:t>
            </a:r>
            <a:r>
              <a:rPr lang="en-GB" sz="2800" i="1" dirty="0">
                <a:latin typeface="+mj-lt"/>
              </a:rPr>
              <a:t>.</a:t>
            </a:r>
          </a:p>
        </p:txBody>
      </p:sp>
      <p:sp>
        <p:nvSpPr>
          <p:cNvPr id="3" name="Callout: Line 2"/>
          <p:cNvSpPr/>
          <p:nvPr/>
        </p:nvSpPr>
        <p:spPr>
          <a:xfrm>
            <a:off x="902045" y="2243032"/>
            <a:ext cx="2711309" cy="647122"/>
          </a:xfrm>
          <a:prstGeom prst="borderCallout1">
            <a:avLst>
              <a:gd name="adj1" fmla="val 51443"/>
              <a:gd name="adj2" fmla="val 100052"/>
              <a:gd name="adj3" fmla="val 77244"/>
              <a:gd name="adj4" fmla="val 136389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Max</a:t>
            </a:r>
            <a:r>
              <a:rPr lang="en-GB" dirty="0"/>
              <a:t> was doing the </a:t>
            </a:r>
            <a:r>
              <a:rPr lang="en-GB" i="1" dirty="0">
                <a:solidFill>
                  <a:srgbClr val="0000FF"/>
                </a:solidFill>
              </a:rPr>
              <a:t>pulling</a:t>
            </a:r>
            <a:r>
              <a:rPr lang="en-GB" dirty="0">
                <a:solidFill>
                  <a:schemeClr val="tx1"/>
                </a:solidFill>
              </a:rPr>
              <a:t>.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1" name="Callout: Line 10"/>
          <p:cNvSpPr/>
          <p:nvPr/>
        </p:nvSpPr>
        <p:spPr>
          <a:xfrm>
            <a:off x="902044" y="3104015"/>
            <a:ext cx="2711309" cy="647122"/>
          </a:xfrm>
          <a:prstGeom prst="borderCallout1">
            <a:avLst>
              <a:gd name="adj1" fmla="val 51443"/>
              <a:gd name="adj2" fmla="val 100052"/>
              <a:gd name="adj3" fmla="val 52174"/>
              <a:gd name="adj4" fmla="val 122246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The dog </a:t>
            </a:r>
            <a:r>
              <a:rPr lang="en-GB" dirty="0"/>
              <a:t>was doing the </a:t>
            </a:r>
            <a:r>
              <a:rPr lang="en-GB" i="1" dirty="0">
                <a:solidFill>
                  <a:srgbClr val="0000FF"/>
                </a:solidFill>
              </a:rPr>
              <a:t>eating</a:t>
            </a:r>
            <a:r>
              <a:rPr lang="en-GB" dirty="0">
                <a:solidFill>
                  <a:schemeClr val="tx1"/>
                </a:solidFill>
              </a:rPr>
              <a:t>.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2" name="Callout: Line 11"/>
          <p:cNvSpPr/>
          <p:nvPr/>
        </p:nvSpPr>
        <p:spPr>
          <a:xfrm>
            <a:off x="902044" y="3915102"/>
            <a:ext cx="2711309" cy="647122"/>
          </a:xfrm>
          <a:prstGeom prst="borderCallout1">
            <a:avLst>
              <a:gd name="adj1" fmla="val 56001"/>
              <a:gd name="adj2" fmla="val 99812"/>
              <a:gd name="adj3" fmla="val 29383"/>
              <a:gd name="adj4" fmla="val 122790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The dog</a:t>
            </a:r>
            <a:r>
              <a:rPr lang="en-GB" dirty="0"/>
              <a:t> was doing the </a:t>
            </a:r>
            <a:r>
              <a:rPr lang="en-GB" i="1" dirty="0">
                <a:solidFill>
                  <a:srgbClr val="0000FF"/>
                </a:solidFill>
              </a:rPr>
              <a:t>chasing</a:t>
            </a:r>
            <a:r>
              <a:rPr lang="en-GB" dirty="0">
                <a:solidFill>
                  <a:schemeClr val="tx1"/>
                </a:solidFill>
              </a:rPr>
              <a:t>.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8858" y="5641924"/>
            <a:ext cx="3046603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GB" sz="2400" cap="all" dirty="0">
                <a:solidFill>
                  <a:srgbClr val="FF0000"/>
                </a:solidFill>
              </a:rPr>
              <a:t>subject</a:t>
            </a:r>
            <a:r>
              <a:rPr lang="en-GB" sz="2400" cap="all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400" cap="all" dirty="0">
                <a:solidFill>
                  <a:srgbClr val="0000FF"/>
                </a:solidFill>
              </a:rPr>
              <a:t>verb</a:t>
            </a:r>
            <a:r>
              <a:rPr lang="en-GB" sz="2400" cap="all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400" cap="all" dirty="0">
                <a:solidFill>
                  <a:srgbClr val="00B050"/>
                </a:solidFill>
              </a:rPr>
              <a:t>object</a:t>
            </a:r>
            <a:r>
              <a:rPr lang="en-GB" sz="2400" cap="all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GB" sz="2400" cap="al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6897" y="4405976"/>
            <a:ext cx="2085830" cy="1676554"/>
          </a:xfrm>
          <a:prstGeom prst="rect">
            <a:avLst/>
          </a:prstGeom>
        </p:spPr>
      </p:pic>
      <p:sp>
        <p:nvSpPr>
          <p:cNvPr id="13" name="Speech Bubble: Rectangle with Corners Rounded 12"/>
          <p:cNvSpPr/>
          <p:nvPr/>
        </p:nvSpPr>
        <p:spPr>
          <a:xfrm>
            <a:off x="9288380" y="2374651"/>
            <a:ext cx="2133138" cy="1479795"/>
          </a:xfrm>
          <a:prstGeom prst="wedgeRoundRectCallout">
            <a:avLst>
              <a:gd name="adj1" fmla="val -38577"/>
              <a:gd name="adj2" fmla="val 7918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n w="0"/>
                <a:solidFill>
                  <a:schemeClr val="tx1"/>
                </a:solidFill>
              </a:rPr>
              <a:t>The </a:t>
            </a:r>
            <a:r>
              <a:rPr lang="en-GB" sz="2000" dirty="0">
                <a:ln w="0"/>
                <a:solidFill>
                  <a:srgbClr val="FF0000"/>
                </a:solidFill>
              </a:rPr>
              <a:t>subject</a:t>
            </a:r>
            <a:r>
              <a:rPr lang="en-GB" sz="2000" dirty="0">
                <a:ln w="0"/>
                <a:solidFill>
                  <a:schemeClr val="tx1"/>
                </a:solidFill>
              </a:rPr>
              <a:t> ‘acts’ out the </a:t>
            </a:r>
            <a:r>
              <a:rPr lang="en-GB" sz="2000" dirty="0">
                <a:ln w="0"/>
                <a:solidFill>
                  <a:srgbClr val="0000FF"/>
                </a:solidFill>
              </a:rPr>
              <a:t>verb</a:t>
            </a:r>
            <a:r>
              <a:rPr lang="en-GB" sz="2000" dirty="0">
                <a:ln w="0"/>
                <a:solidFill>
                  <a:schemeClr val="tx1"/>
                </a:solidFill>
              </a:rPr>
              <a:t> in the </a:t>
            </a:r>
            <a:r>
              <a:rPr lang="en-GB" sz="2000" b="1" dirty="0">
                <a:ln w="0"/>
                <a:solidFill>
                  <a:schemeClr val="tx1"/>
                </a:solidFill>
              </a:rPr>
              <a:t>active</a:t>
            </a:r>
            <a:r>
              <a:rPr lang="en-GB" sz="2000" dirty="0">
                <a:ln w="0"/>
                <a:solidFill>
                  <a:schemeClr val="tx1"/>
                </a:solidFill>
              </a:rPr>
              <a:t> </a:t>
            </a:r>
            <a:r>
              <a:rPr lang="en-GB" sz="2000" b="1" dirty="0">
                <a:ln w="0"/>
                <a:solidFill>
                  <a:schemeClr val="tx1"/>
                </a:solidFill>
              </a:rPr>
              <a:t>voice</a:t>
            </a:r>
            <a:r>
              <a:rPr lang="en-GB" sz="2000" i="1" dirty="0">
                <a:ln w="0"/>
                <a:solidFill>
                  <a:schemeClr val="tx1"/>
                </a:solidFill>
              </a:rPr>
              <a:t>.</a:t>
            </a:r>
            <a:r>
              <a:rPr lang="en-GB" sz="2000" dirty="0">
                <a:ln w="0"/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8363894" y="4275985"/>
            <a:ext cx="8161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n w="0"/>
                <a:solidFill>
                  <a:srgbClr val="FF0000"/>
                </a:solidFill>
              </a:rPr>
              <a:t>Max</a:t>
            </a:r>
            <a:endParaRPr lang="en-GB" sz="2400" dirty="0"/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8946091" y="4752000"/>
            <a:ext cx="253529" cy="208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 rot="3521750">
            <a:off x="9594830" y="4885365"/>
            <a:ext cx="8194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>
                <a:solidFill>
                  <a:srgbClr val="0000FF"/>
                </a:solidFill>
              </a:rPr>
              <a:t>pulled</a:t>
            </a:r>
            <a:endParaRPr lang="en-GB" sz="2000" dirty="0"/>
          </a:p>
        </p:txBody>
      </p:sp>
      <p:sp>
        <p:nvSpPr>
          <p:cNvPr id="17" name="Rectangle 16"/>
          <p:cNvSpPr/>
          <p:nvPr/>
        </p:nvSpPr>
        <p:spPr>
          <a:xfrm>
            <a:off x="10508960" y="6131728"/>
            <a:ext cx="91255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rgbClr val="00B050"/>
                </a:solidFill>
              </a:rPr>
              <a:t>the cart</a:t>
            </a:r>
            <a:endParaRPr lang="en-GB" dirty="0"/>
          </a:p>
        </p:txBody>
      </p:sp>
      <p:sp>
        <p:nvSpPr>
          <p:cNvPr id="15" name="Rectangle: Rounded Corners 14"/>
          <p:cNvSpPr/>
          <p:nvPr/>
        </p:nvSpPr>
        <p:spPr>
          <a:xfrm>
            <a:off x="9424218" y="596628"/>
            <a:ext cx="2104085" cy="978793"/>
          </a:xfrm>
          <a:prstGeom prst="roundRect">
            <a:avLst/>
          </a:prstGeom>
          <a:solidFill>
            <a:srgbClr val="C5E0B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n w="0"/>
                <a:solidFill>
                  <a:schemeClr val="tx1"/>
                </a:solidFill>
              </a:rPr>
              <a:t>Active voice </a:t>
            </a:r>
            <a:r>
              <a:rPr lang="en-GB" sz="2000" dirty="0">
                <a:ln w="0"/>
                <a:solidFill>
                  <a:schemeClr val="tx1"/>
                </a:solidFill>
              </a:rPr>
              <a:t>is when the </a:t>
            </a:r>
            <a:r>
              <a:rPr lang="en-GB" sz="2000" dirty="0">
                <a:ln w="0"/>
                <a:solidFill>
                  <a:srgbClr val="FF0000"/>
                </a:solidFill>
              </a:rPr>
              <a:t>subject</a:t>
            </a:r>
            <a:r>
              <a:rPr lang="en-GB" sz="2000" dirty="0">
                <a:ln w="0"/>
                <a:solidFill>
                  <a:schemeClr val="tx1"/>
                </a:solidFill>
              </a:rPr>
              <a:t> ‘does’ the </a:t>
            </a:r>
            <a:r>
              <a:rPr lang="en-GB" sz="2000" dirty="0">
                <a:ln w="0"/>
                <a:solidFill>
                  <a:srgbClr val="0000FF"/>
                </a:solidFill>
              </a:rPr>
              <a:t>verb</a:t>
            </a:r>
            <a:r>
              <a:rPr lang="en-GB" sz="2000" dirty="0">
                <a:ln w="0"/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53176935-B98F-4644-A493-4222899990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51298" y="8606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93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/>
      <p:bldP spid="3" grpId="0" animBg="1"/>
      <p:bldP spid="11" grpId="0" animBg="1"/>
      <p:bldP spid="12" grpId="0" animBg="1"/>
      <p:bldP spid="13" grpId="0" animBg="1"/>
      <p:bldP spid="6" grpId="0"/>
      <p:bldP spid="16" grpId="0"/>
      <p:bldP spid="17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554882"/>
            <a:ext cx="10573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3600" b="1" dirty="0"/>
              <a:t>Passive Voice</a:t>
            </a:r>
          </a:p>
          <a:p>
            <a:pPr lvl="0" algn="ctr"/>
            <a:r>
              <a:rPr lang="en-GB" sz="2400" b="1" dirty="0"/>
              <a:t>Passive voice </a:t>
            </a:r>
            <a:r>
              <a:rPr lang="en-GB" sz="2400" dirty="0"/>
              <a:t>changes the emphasis of a sentence.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409050" y="2379908"/>
            <a:ext cx="7300452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i="1" dirty="0">
                <a:solidFill>
                  <a:srgbClr val="FF0000"/>
                </a:solidFill>
                <a:latin typeface="+mj-lt"/>
              </a:rPr>
              <a:t>The glass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was broken </a:t>
            </a:r>
            <a:r>
              <a:rPr lang="en-GB" sz="2400" i="1" dirty="0">
                <a:latin typeface="+mj-lt"/>
              </a:rPr>
              <a:t>by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the dog</a:t>
            </a:r>
            <a:r>
              <a:rPr lang="en-GB" sz="2400" i="1" dirty="0">
                <a:latin typeface="+mj-lt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GB" sz="2400" i="1" dirty="0">
                <a:solidFill>
                  <a:srgbClr val="FF0000"/>
                </a:solidFill>
                <a:latin typeface="+mj-lt"/>
              </a:rPr>
              <a:t>The pie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was eaten </a:t>
            </a:r>
            <a:r>
              <a:rPr lang="en-GB" sz="2400" i="1" dirty="0">
                <a:latin typeface="+mj-lt"/>
              </a:rPr>
              <a:t>by</a:t>
            </a:r>
            <a:r>
              <a:rPr lang="en-GB" sz="2400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the dog</a:t>
            </a:r>
            <a:r>
              <a:rPr lang="en-GB" sz="2400" i="1" dirty="0">
                <a:latin typeface="+mj-lt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GB" sz="2400" i="1" dirty="0">
                <a:solidFill>
                  <a:srgbClr val="FF0000"/>
                </a:solidFill>
                <a:latin typeface="+mj-lt"/>
              </a:rPr>
              <a:t>The cat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was chased </a:t>
            </a:r>
            <a:r>
              <a:rPr lang="en-GB" sz="2400" i="1" dirty="0">
                <a:latin typeface="+mj-lt"/>
              </a:rPr>
              <a:t>by</a:t>
            </a:r>
            <a:r>
              <a:rPr lang="en-GB" sz="2400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the dog</a:t>
            </a:r>
            <a:r>
              <a:rPr lang="en-GB" sz="2400" i="1" dirty="0">
                <a:latin typeface="+mj-lt"/>
              </a:rPr>
              <a:t>.</a:t>
            </a:r>
          </a:p>
        </p:txBody>
      </p:sp>
      <p:sp>
        <p:nvSpPr>
          <p:cNvPr id="3" name="Callout: Line 2"/>
          <p:cNvSpPr/>
          <p:nvPr/>
        </p:nvSpPr>
        <p:spPr>
          <a:xfrm>
            <a:off x="641401" y="2111898"/>
            <a:ext cx="2934937" cy="705355"/>
          </a:xfrm>
          <a:prstGeom prst="borderCallout1">
            <a:avLst>
              <a:gd name="adj1" fmla="val 51443"/>
              <a:gd name="adj2" fmla="val 100052"/>
              <a:gd name="adj3" fmla="val 80431"/>
              <a:gd name="adj4" fmla="val 111812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This clause is about </a:t>
            </a:r>
            <a:r>
              <a:rPr lang="en-GB" dirty="0">
                <a:solidFill>
                  <a:srgbClr val="FF0000"/>
                </a:solidFill>
              </a:rPr>
              <a:t>the glass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Callout: Line 10"/>
          <p:cNvSpPr/>
          <p:nvPr/>
        </p:nvSpPr>
        <p:spPr>
          <a:xfrm>
            <a:off x="641399" y="2986089"/>
            <a:ext cx="2934939" cy="642252"/>
          </a:xfrm>
          <a:prstGeom prst="borderCallout1">
            <a:avLst>
              <a:gd name="adj1" fmla="val 51443"/>
              <a:gd name="adj2" fmla="val 100052"/>
              <a:gd name="adj3" fmla="val 51912"/>
              <a:gd name="adj4" fmla="val 125701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This clause is about </a:t>
            </a:r>
            <a:r>
              <a:rPr lang="en-GB" dirty="0">
                <a:solidFill>
                  <a:srgbClr val="FF0000"/>
                </a:solidFill>
              </a:rPr>
              <a:t>the pie</a:t>
            </a:r>
            <a:r>
              <a:rPr lang="en-GB" dirty="0">
                <a:solidFill>
                  <a:schemeClr val="tx1"/>
                </a:solidFill>
              </a:rPr>
              <a:t>.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2" name="Callout: Line 11"/>
          <p:cNvSpPr/>
          <p:nvPr/>
        </p:nvSpPr>
        <p:spPr>
          <a:xfrm>
            <a:off x="641400" y="3795898"/>
            <a:ext cx="2934938" cy="665834"/>
          </a:xfrm>
          <a:prstGeom prst="borderCallout1">
            <a:avLst>
              <a:gd name="adj1" fmla="val 53722"/>
              <a:gd name="adj2" fmla="val 100027"/>
              <a:gd name="adj3" fmla="val 17194"/>
              <a:gd name="adj4" fmla="val 114342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This clause is about </a:t>
            </a:r>
            <a:r>
              <a:rPr lang="en-GB" dirty="0">
                <a:solidFill>
                  <a:srgbClr val="FF0000"/>
                </a:solidFill>
              </a:rPr>
              <a:t>the cat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Callout: Line 7"/>
          <p:cNvSpPr/>
          <p:nvPr/>
        </p:nvSpPr>
        <p:spPr>
          <a:xfrm>
            <a:off x="8784687" y="2170132"/>
            <a:ext cx="2711309" cy="647122"/>
          </a:xfrm>
          <a:prstGeom prst="borderCallout1">
            <a:avLst>
              <a:gd name="adj1" fmla="val 46885"/>
              <a:gd name="adj2" fmla="val -36"/>
              <a:gd name="adj3" fmla="val 81516"/>
              <a:gd name="adj4" fmla="val -21381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The </a:t>
            </a:r>
            <a:r>
              <a:rPr lang="en-GB" dirty="0">
                <a:solidFill>
                  <a:srgbClr val="0000FF"/>
                </a:solidFill>
              </a:rPr>
              <a:t>verb </a:t>
            </a:r>
            <a:r>
              <a:rPr lang="en-GB" i="1" dirty="0">
                <a:solidFill>
                  <a:srgbClr val="0000FF"/>
                </a:solidFill>
              </a:rPr>
              <a:t>to drop </a:t>
            </a:r>
            <a:r>
              <a:rPr lang="en-GB" dirty="0">
                <a:solidFill>
                  <a:schemeClr val="tx1"/>
                </a:solidFill>
              </a:rPr>
              <a:t>happened to </a:t>
            </a:r>
            <a:r>
              <a:rPr lang="en-GB" dirty="0">
                <a:solidFill>
                  <a:srgbClr val="FF0000"/>
                </a:solidFill>
              </a:rPr>
              <a:t>the glass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Callout: Line 8"/>
          <p:cNvSpPr/>
          <p:nvPr/>
        </p:nvSpPr>
        <p:spPr>
          <a:xfrm>
            <a:off x="8784686" y="2981219"/>
            <a:ext cx="2711309" cy="647122"/>
          </a:xfrm>
          <a:prstGeom prst="borderCallout1">
            <a:avLst>
              <a:gd name="adj1" fmla="val 56001"/>
              <a:gd name="adj2" fmla="val 508"/>
              <a:gd name="adj3" fmla="val 55791"/>
              <a:gd name="adj4" fmla="val -32321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The </a:t>
            </a:r>
            <a:r>
              <a:rPr lang="en-GB" dirty="0">
                <a:solidFill>
                  <a:srgbClr val="0000FF"/>
                </a:solidFill>
              </a:rPr>
              <a:t>verb </a:t>
            </a:r>
            <a:r>
              <a:rPr lang="en-GB" i="1" dirty="0">
                <a:solidFill>
                  <a:srgbClr val="0000FF"/>
                </a:solidFill>
              </a:rPr>
              <a:t>to eat </a:t>
            </a:r>
            <a:r>
              <a:rPr lang="en-GB" dirty="0">
                <a:solidFill>
                  <a:schemeClr val="tx1"/>
                </a:solidFill>
              </a:rPr>
              <a:t>happened to </a:t>
            </a:r>
            <a:r>
              <a:rPr lang="en-GB" dirty="0">
                <a:solidFill>
                  <a:srgbClr val="FF0000"/>
                </a:solidFill>
              </a:rPr>
              <a:t>the pie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Callout: Line 12"/>
          <p:cNvSpPr/>
          <p:nvPr/>
        </p:nvSpPr>
        <p:spPr>
          <a:xfrm>
            <a:off x="8803529" y="3792306"/>
            <a:ext cx="2692466" cy="647122"/>
          </a:xfrm>
          <a:prstGeom prst="borderCallout1">
            <a:avLst>
              <a:gd name="adj1" fmla="val 53722"/>
              <a:gd name="adj2" fmla="val 206"/>
              <a:gd name="adj3" fmla="val 21501"/>
              <a:gd name="adj4" fmla="val -221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The </a:t>
            </a:r>
            <a:r>
              <a:rPr lang="en-GB" dirty="0">
                <a:solidFill>
                  <a:srgbClr val="0000FF"/>
                </a:solidFill>
              </a:rPr>
              <a:t>verb </a:t>
            </a:r>
            <a:r>
              <a:rPr lang="en-GB" i="1" dirty="0">
                <a:solidFill>
                  <a:srgbClr val="0000FF"/>
                </a:solidFill>
              </a:rPr>
              <a:t>to chase </a:t>
            </a:r>
            <a:r>
              <a:rPr lang="en-GB" dirty="0">
                <a:solidFill>
                  <a:schemeClr val="tx1"/>
                </a:solidFill>
              </a:rPr>
              <a:t>happened to </a:t>
            </a:r>
            <a:r>
              <a:rPr lang="en-GB" dirty="0">
                <a:solidFill>
                  <a:srgbClr val="FF0000"/>
                </a:solidFill>
              </a:rPr>
              <a:t>the cat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9556955" y="585610"/>
            <a:ext cx="1939040" cy="1409542"/>
          </a:xfrm>
          <a:prstGeom prst="roundRect">
            <a:avLst/>
          </a:prstGeom>
          <a:solidFill>
            <a:srgbClr val="C5E0B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n w="0"/>
                <a:solidFill>
                  <a:schemeClr val="tx1"/>
                </a:solidFill>
              </a:rPr>
              <a:t>Passive voice </a:t>
            </a:r>
            <a:r>
              <a:rPr lang="en-GB" sz="2000" dirty="0">
                <a:ln w="0"/>
                <a:solidFill>
                  <a:schemeClr val="tx1"/>
                </a:solidFill>
              </a:rPr>
              <a:t>is when the </a:t>
            </a:r>
            <a:r>
              <a:rPr lang="en-GB" sz="2000" dirty="0">
                <a:ln w="0"/>
                <a:solidFill>
                  <a:srgbClr val="0000FF"/>
                </a:solidFill>
              </a:rPr>
              <a:t>verb </a:t>
            </a:r>
            <a:r>
              <a:rPr lang="en-GB" sz="2000" dirty="0">
                <a:ln w="0"/>
                <a:solidFill>
                  <a:schemeClr val="tx1"/>
                </a:solidFill>
              </a:rPr>
              <a:t>is done to the </a:t>
            </a:r>
            <a:r>
              <a:rPr lang="en-GB" sz="2000" dirty="0">
                <a:ln w="0"/>
                <a:solidFill>
                  <a:srgbClr val="FF0000"/>
                </a:solidFill>
              </a:rPr>
              <a:t>subject</a:t>
            </a:r>
            <a:r>
              <a:rPr lang="en-GB" sz="2000" dirty="0">
                <a:ln w="0"/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1C0E866-EB8E-E342-BB03-DC7AC8D41D9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7480" y="4625572"/>
            <a:ext cx="1451402" cy="1043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E37D14F-E81A-2847-BDFA-4C8B7EF5DF3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6338" y="4644373"/>
            <a:ext cx="811667" cy="10061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CD0DDB3-F323-E74F-A558-BB6E5A75245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5375" y="4371246"/>
            <a:ext cx="1492006" cy="1417583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9576A801-F4BE-B742-B62E-BE4C1FC5CC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11111" y="91236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3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8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 build="p"/>
      <p:bldP spid="3" grpId="0" animBg="1"/>
      <p:bldP spid="3" grpId="1" animBg="1"/>
      <p:bldP spid="11" grpId="0" animBg="1"/>
      <p:bldP spid="11" grpId="1" animBg="1"/>
      <p:bldP spid="12" grpId="0" animBg="1"/>
      <p:bldP spid="12" grpId="1" animBg="1"/>
      <p:bldP spid="8" grpId="0" animBg="1"/>
      <p:bldP spid="8" grpId="1" animBg="1"/>
      <p:bldP spid="9" grpId="0" animBg="1"/>
      <p:bldP spid="9" grpId="1" animBg="1"/>
      <p:bldP spid="13" grpId="0" animBg="1"/>
      <p:bldP spid="13" grpId="1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811269" y="4696892"/>
            <a:ext cx="556870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The horn </a:t>
            </a:r>
            <a:r>
              <a:rPr lang="en-GB" sz="2400" i="1" u="sng" dirty="0">
                <a:solidFill>
                  <a:srgbClr val="0000FF"/>
                </a:solidFill>
                <a:latin typeface="+mj-lt"/>
              </a:rPr>
              <a:t>was</a:t>
            </a:r>
            <a:r>
              <a:rPr lang="en-GB" sz="2400" i="1" dirty="0">
                <a:latin typeface="+mj-lt"/>
              </a:rPr>
              <a:t> pressed</a:t>
            </a:r>
            <a:r>
              <a:rPr lang="en-GB" sz="2400" i="1" dirty="0"/>
              <a:t> </a:t>
            </a:r>
            <a:r>
              <a:rPr lang="en-GB" sz="2400" i="1" dirty="0">
                <a:latin typeface="+mj-lt"/>
              </a:rPr>
              <a:t>by 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the angry driver</a:t>
            </a:r>
            <a:r>
              <a:rPr lang="en-GB" sz="2400" i="1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The children </a:t>
            </a:r>
            <a:r>
              <a:rPr lang="en-GB" sz="2400" i="1" u="sng" dirty="0">
                <a:solidFill>
                  <a:srgbClr val="0000FF"/>
                </a:solidFill>
                <a:latin typeface="+mj-lt"/>
              </a:rPr>
              <a:t>were</a:t>
            </a:r>
            <a:r>
              <a:rPr lang="en-GB" sz="2400" i="1" dirty="0">
                <a:latin typeface="+mj-lt"/>
              </a:rPr>
              <a:t> scared</a:t>
            </a:r>
            <a:r>
              <a:rPr lang="en-GB" sz="2400" i="1" dirty="0"/>
              <a:t> </a:t>
            </a:r>
            <a:r>
              <a:rPr lang="en-GB" sz="2400" i="1" dirty="0">
                <a:latin typeface="+mj-lt"/>
              </a:rPr>
              <a:t>by 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the thunder</a:t>
            </a:r>
            <a:r>
              <a:rPr lang="en-GB" sz="2400" i="1" dirty="0"/>
              <a:t>.</a:t>
            </a:r>
            <a:endParaRPr lang="en-GB" sz="2400" i="1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1269" y="4696892"/>
            <a:ext cx="6096000" cy="114307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400" i="1" dirty="0">
                <a:solidFill>
                  <a:prstClr val="black"/>
                </a:solidFill>
                <a:latin typeface="Calibri Light"/>
              </a:rPr>
              <a:t>The horn </a:t>
            </a:r>
            <a:r>
              <a:rPr lang="en-GB" sz="2400" i="1" u="sng" dirty="0">
                <a:solidFill>
                  <a:srgbClr val="0000FF"/>
                </a:solidFill>
                <a:latin typeface="Calibri Light"/>
              </a:rPr>
              <a:t>was</a:t>
            </a:r>
            <a:r>
              <a:rPr lang="en-GB" sz="2400" i="1" dirty="0">
                <a:solidFill>
                  <a:prstClr val="black"/>
                </a:solidFill>
                <a:latin typeface="Calibri Light"/>
              </a:rPr>
              <a:t> pressed.</a:t>
            </a:r>
          </a:p>
          <a:p>
            <a:pPr lvl="0">
              <a:lnSpc>
                <a:spcPct val="150000"/>
              </a:lnSpc>
            </a:pPr>
            <a:r>
              <a:rPr lang="en-GB" sz="2400" i="1" dirty="0">
                <a:solidFill>
                  <a:prstClr val="black"/>
                </a:solidFill>
                <a:latin typeface="Calibri Light"/>
              </a:rPr>
              <a:t>The </a:t>
            </a:r>
            <a:r>
              <a:rPr lang="en-GB" sz="2400" i="1">
                <a:solidFill>
                  <a:prstClr val="black"/>
                </a:solidFill>
                <a:latin typeface="Calibri Light"/>
              </a:rPr>
              <a:t>dog </a:t>
            </a:r>
            <a:r>
              <a:rPr lang="en-GB" sz="2400" i="1" u="sng">
                <a:solidFill>
                  <a:srgbClr val="0000FF"/>
                </a:solidFill>
                <a:latin typeface="Calibri Light"/>
              </a:rPr>
              <a:t>was</a:t>
            </a:r>
            <a:r>
              <a:rPr lang="en-GB" sz="2400" i="1">
                <a:solidFill>
                  <a:prstClr val="black"/>
                </a:solidFill>
                <a:latin typeface="Calibri Light"/>
              </a:rPr>
              <a:t> </a:t>
            </a:r>
            <a:r>
              <a:rPr lang="en-GB" sz="2400" i="1" dirty="0">
                <a:solidFill>
                  <a:prstClr val="black"/>
                </a:solidFill>
                <a:latin typeface="Calibri Light"/>
              </a:rPr>
              <a:t>scared.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638312" y="925921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3600" b="1" dirty="0"/>
              <a:t>Passive Voice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912536" y="2012777"/>
            <a:ext cx="8329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The horn </a:t>
            </a:r>
            <a:r>
              <a:rPr lang="en-GB" sz="2400" i="1" u="sng" dirty="0">
                <a:solidFill>
                  <a:srgbClr val="0000FF"/>
                </a:solidFill>
                <a:latin typeface="+mj-lt"/>
              </a:rPr>
              <a:t>was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pressed</a:t>
            </a:r>
            <a:r>
              <a:rPr lang="en-GB" sz="2400" i="1" dirty="0">
                <a:latin typeface="+mj-lt"/>
              </a:rPr>
              <a:t> by the angry driver.</a:t>
            </a:r>
          </a:p>
          <a:p>
            <a:pPr algn="ctr">
              <a:lnSpc>
                <a:spcPct val="150000"/>
              </a:lnSpc>
            </a:pPr>
            <a:r>
              <a:rPr lang="en-GB" sz="2400" i="1" dirty="0">
                <a:latin typeface="+mj-lt"/>
              </a:rPr>
              <a:t>A secret </a:t>
            </a:r>
            <a:r>
              <a:rPr lang="en-GB" sz="2400" i="1" u="sng" dirty="0">
                <a:solidFill>
                  <a:srgbClr val="0000FF"/>
                </a:solidFill>
                <a:latin typeface="+mj-lt"/>
              </a:rPr>
              <a:t>was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revealed</a:t>
            </a:r>
            <a:r>
              <a:rPr lang="en-GB" sz="2400" i="1" dirty="0">
                <a:latin typeface="+mj-lt"/>
              </a:rPr>
              <a:t> when we opened the door.</a:t>
            </a:r>
          </a:p>
          <a:p>
            <a:pPr algn="ctr"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The dog </a:t>
            </a:r>
            <a:r>
              <a:rPr lang="en-GB" sz="2400" i="1" u="sng" dirty="0">
                <a:solidFill>
                  <a:srgbClr val="0000FF"/>
                </a:solidFill>
                <a:latin typeface="+mj-lt"/>
              </a:rPr>
              <a:t>was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scared</a:t>
            </a:r>
            <a:r>
              <a:rPr lang="en-GB" sz="2400" i="1" dirty="0">
                <a:latin typeface="+mj-lt"/>
              </a:rPr>
              <a:t> by the clown.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49376" y="4154015"/>
            <a:ext cx="939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400" dirty="0"/>
              <a:t>Sometimes the </a:t>
            </a:r>
            <a:r>
              <a:rPr lang="en-GB" sz="2400" dirty="0">
                <a:solidFill>
                  <a:srgbClr val="00B050"/>
                </a:solidFill>
              </a:rPr>
              <a:t>person doing the action</a:t>
            </a:r>
            <a:r>
              <a:rPr lang="en-GB" sz="2400" dirty="0"/>
              <a:t> is not included in the sentence.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638312" y="604309"/>
            <a:ext cx="2731881" cy="1021556"/>
          </a:xfrm>
          <a:prstGeom prst="roundRect">
            <a:avLst/>
          </a:prstGeom>
          <a:solidFill>
            <a:srgbClr val="C5E0B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GB" dirty="0"/>
              <a:t>We use </a:t>
            </a:r>
            <a:r>
              <a:rPr lang="en-GB" u="sng" dirty="0">
                <a:solidFill>
                  <a:srgbClr val="0000FF"/>
                </a:solidFill>
              </a:rPr>
              <a:t>is</a:t>
            </a:r>
            <a:r>
              <a:rPr lang="en-GB" dirty="0"/>
              <a:t>, </a:t>
            </a:r>
            <a:r>
              <a:rPr lang="en-GB" u="sng" dirty="0">
                <a:solidFill>
                  <a:srgbClr val="0000FF"/>
                </a:solidFill>
              </a:rPr>
              <a:t>are</a:t>
            </a:r>
            <a:r>
              <a:rPr lang="en-GB" dirty="0"/>
              <a:t>, </a:t>
            </a:r>
            <a:r>
              <a:rPr lang="en-GB" u="sng" dirty="0">
                <a:solidFill>
                  <a:srgbClr val="0000FF"/>
                </a:solidFill>
              </a:rPr>
              <a:t>was</a:t>
            </a:r>
            <a:r>
              <a:rPr lang="en-GB" dirty="0"/>
              <a:t>, </a:t>
            </a:r>
            <a:r>
              <a:rPr lang="en-GB" u="sng" dirty="0">
                <a:solidFill>
                  <a:srgbClr val="0000FF"/>
                </a:solidFill>
              </a:rPr>
              <a:t>were</a:t>
            </a:r>
            <a:r>
              <a:rPr lang="en-GB" dirty="0"/>
              <a:t>, to form verbs for </a:t>
            </a:r>
            <a:r>
              <a:rPr lang="en-GB" b="1" dirty="0"/>
              <a:t>passive voice </a:t>
            </a:r>
            <a:r>
              <a:rPr lang="en-GB" dirty="0"/>
              <a:t>(</a:t>
            </a:r>
            <a:r>
              <a:rPr lang="en-GB" u="sng" dirty="0">
                <a:solidFill>
                  <a:srgbClr val="0000FF"/>
                </a:solidFill>
              </a:rPr>
              <a:t>auxiliary verbs</a:t>
            </a:r>
            <a:r>
              <a:rPr lang="en-GB" dirty="0">
                <a:solidFill>
                  <a:srgbClr val="0000FF"/>
                </a:solidFill>
              </a:rPr>
              <a:t>)</a:t>
            </a:r>
            <a:endParaRPr lang="en-GB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E8251EBD-D271-AF4E-B69A-309C3FC333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49376" y="2322689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F332C35E-71C7-1649-ABD2-BE24DA7740E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01212" y="485615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53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0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11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6" grpId="0" animBg="1"/>
      <p:bldP spid="5" grpId="0" animBg="1"/>
      <p:bldP spid="10" grpId="0" uiExpand="1" build="p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53140" y="1590052"/>
            <a:ext cx="7300452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The dog found a bone.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A bone was found by the dog.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The carpet was chewed by the dog.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The dog chewed the carpet.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The toys were hidden by the dog.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The dog hid the toys.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5610" y="830492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3600" b="1" dirty="0">
                <a:solidFill>
                  <a:srgbClr val="0000FF"/>
                </a:solidFill>
              </a:rPr>
              <a:t>Active and Passive Voice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: Rounded Corners 13"/>
          <p:cNvSpPr/>
          <p:nvPr/>
        </p:nvSpPr>
        <p:spPr>
          <a:xfrm>
            <a:off x="615044" y="574389"/>
            <a:ext cx="1838095" cy="1123712"/>
          </a:xfrm>
          <a:prstGeom prst="roundRect">
            <a:avLst/>
          </a:prstGeom>
          <a:solidFill>
            <a:srgbClr val="C5E0B4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cap="all" dirty="0"/>
              <a:t>Active: </a:t>
            </a:r>
            <a:r>
              <a:rPr lang="en-GB" sz="2000" cap="all" dirty="0">
                <a:solidFill>
                  <a:srgbClr val="FF0000"/>
                </a:solidFill>
              </a:rPr>
              <a:t>subject</a:t>
            </a:r>
            <a:r>
              <a:rPr lang="en-GB" sz="2000" cap="all" dirty="0"/>
              <a:t> does the </a:t>
            </a:r>
            <a:r>
              <a:rPr lang="en-GB" sz="2000" cap="all" dirty="0">
                <a:solidFill>
                  <a:srgbClr val="0000FF"/>
                </a:solidFill>
              </a:rPr>
              <a:t>verb</a:t>
            </a:r>
          </a:p>
        </p:txBody>
      </p:sp>
      <p:sp>
        <p:nvSpPr>
          <p:cNvPr id="15" name="Rectangle: Rounded Corners 14"/>
          <p:cNvSpPr/>
          <p:nvPr/>
        </p:nvSpPr>
        <p:spPr>
          <a:xfrm>
            <a:off x="9555103" y="574389"/>
            <a:ext cx="1974628" cy="1123712"/>
          </a:xfrm>
          <a:prstGeom prst="roundRect">
            <a:avLst/>
          </a:prstGeom>
          <a:solidFill>
            <a:srgbClr val="C5E0B4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cap="all" dirty="0"/>
              <a:t>Passive: </a:t>
            </a:r>
            <a:r>
              <a:rPr lang="en-GB" sz="2000" cap="all" dirty="0">
                <a:solidFill>
                  <a:srgbClr val="0000FF"/>
                </a:solidFill>
              </a:rPr>
              <a:t>verb</a:t>
            </a:r>
            <a:r>
              <a:rPr lang="en-GB" sz="2000" cap="all" dirty="0"/>
              <a:t> done to the </a:t>
            </a:r>
            <a:r>
              <a:rPr lang="en-GB" sz="2000" cap="all" dirty="0">
                <a:solidFill>
                  <a:srgbClr val="FF0000"/>
                </a:solidFill>
              </a:rPr>
              <a:t>subject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5045" y="5673599"/>
            <a:ext cx="10260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Which of these have an </a:t>
            </a:r>
            <a:r>
              <a:rPr lang="en-GB" sz="2800" b="1" i="1" dirty="0">
                <a:solidFill>
                  <a:schemeClr val="accent5">
                    <a:lumMod val="75000"/>
                  </a:schemeClr>
                </a:solidFill>
              </a:rPr>
              <a:t>active voice </a:t>
            </a:r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and which have a </a:t>
            </a:r>
            <a:r>
              <a:rPr lang="en-GB" sz="2800" b="1" i="1" dirty="0">
                <a:solidFill>
                  <a:schemeClr val="accent5">
                    <a:lumMod val="75000"/>
                  </a:schemeClr>
                </a:solidFill>
              </a:rPr>
              <a:t>passive voice</a:t>
            </a:r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8" name="Rounded Rectangular Callout 2"/>
          <p:cNvSpPr/>
          <p:nvPr/>
        </p:nvSpPr>
        <p:spPr>
          <a:xfrm>
            <a:off x="10007477" y="2201309"/>
            <a:ext cx="1386685" cy="466278"/>
          </a:xfrm>
          <a:prstGeom prst="roundRect">
            <a:avLst/>
          </a:prstGeom>
          <a:solidFill>
            <a:srgbClr val="C5E0B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ANSWERS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6916713" y="1698101"/>
            <a:ext cx="1748914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b="1" cap="all" dirty="0"/>
              <a:t>Active</a:t>
            </a:r>
            <a:endParaRPr lang="en-GB" cap="all" dirty="0">
              <a:solidFill>
                <a:srgbClr val="0000FF"/>
              </a:solidFill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6916713" y="2278747"/>
            <a:ext cx="1748914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b="1" cap="all" dirty="0"/>
              <a:t>Passive</a:t>
            </a:r>
            <a:endParaRPr lang="en-GB" cap="all" dirty="0">
              <a:solidFill>
                <a:srgbClr val="0000FF"/>
              </a:solidFill>
            </a:endParaRPr>
          </a:p>
        </p:txBody>
      </p:sp>
      <p:sp>
        <p:nvSpPr>
          <p:cNvPr id="20" name="Rectangle: Rounded Corners 19"/>
          <p:cNvSpPr/>
          <p:nvPr/>
        </p:nvSpPr>
        <p:spPr>
          <a:xfrm>
            <a:off x="6916713" y="2859393"/>
            <a:ext cx="1748914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b="1" cap="all" dirty="0"/>
              <a:t>Passive</a:t>
            </a:r>
            <a:endParaRPr lang="en-GB" cap="all" dirty="0">
              <a:solidFill>
                <a:srgbClr val="0000FF"/>
              </a:solidFill>
            </a:endParaRPr>
          </a:p>
        </p:txBody>
      </p:sp>
      <p:sp>
        <p:nvSpPr>
          <p:cNvPr id="21" name="Rectangle: Rounded Corners 20"/>
          <p:cNvSpPr/>
          <p:nvPr/>
        </p:nvSpPr>
        <p:spPr>
          <a:xfrm>
            <a:off x="6916713" y="3407015"/>
            <a:ext cx="1748914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b="1" cap="all" dirty="0"/>
              <a:t>Active</a:t>
            </a:r>
            <a:endParaRPr lang="en-GB" cap="all" dirty="0">
              <a:solidFill>
                <a:srgbClr val="0000FF"/>
              </a:solidFill>
            </a:endParaRPr>
          </a:p>
        </p:txBody>
      </p:sp>
      <p:sp>
        <p:nvSpPr>
          <p:cNvPr id="22" name="Rectangle: Rounded Corners 21"/>
          <p:cNvSpPr/>
          <p:nvPr/>
        </p:nvSpPr>
        <p:spPr>
          <a:xfrm>
            <a:off x="6916713" y="4482835"/>
            <a:ext cx="1748914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b="1" cap="all" dirty="0"/>
              <a:t>Active</a:t>
            </a:r>
            <a:endParaRPr lang="en-GB" cap="all" dirty="0">
              <a:solidFill>
                <a:srgbClr val="0000FF"/>
              </a:solidFill>
            </a:endParaRPr>
          </a:p>
        </p:txBody>
      </p:sp>
      <p:sp>
        <p:nvSpPr>
          <p:cNvPr id="23" name="Rectangle: Rounded Corners 22"/>
          <p:cNvSpPr/>
          <p:nvPr/>
        </p:nvSpPr>
        <p:spPr>
          <a:xfrm>
            <a:off x="6916713" y="3954637"/>
            <a:ext cx="1748914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b="1" cap="all" dirty="0"/>
              <a:t>Passive</a:t>
            </a:r>
            <a:endParaRPr lang="en-GB" cap="all" dirty="0">
              <a:solidFill>
                <a:srgbClr val="0000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C2F2EE8-4BA1-914D-B1B0-569C7374667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1971" y="3148068"/>
            <a:ext cx="1276759" cy="2201309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C4556C31-2799-C44E-BDD7-DE345A1750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8775" y="20766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61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11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build="p"/>
      <p:bldP spid="14" grpId="0" animBg="1"/>
      <p:bldP spid="15" grpId="0" animBg="1"/>
      <p:bldP spid="16" grpId="0" build="p"/>
      <p:bldP spid="8" grpId="0" animBg="1"/>
      <p:bldP spid="12" grpId="0" animBg="1"/>
      <p:bldP spid="13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3200" b="1" dirty="0"/>
              <a:t>Choosing Active and Passive Voice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85611" y="1723562"/>
            <a:ext cx="10573554" cy="3774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/>
              <a:t>You can </a:t>
            </a:r>
            <a:r>
              <a:rPr lang="en-GB" sz="2400" i="1" dirty="0"/>
              <a:t>change the </a:t>
            </a:r>
            <a:r>
              <a:rPr lang="en-GB" sz="2400" b="1" i="1" dirty="0"/>
              <a:t>emphasis</a:t>
            </a:r>
            <a:r>
              <a:rPr lang="en-GB" sz="2400" i="1" dirty="0"/>
              <a:t> </a:t>
            </a:r>
            <a:r>
              <a:rPr lang="en-GB" sz="2400" dirty="0"/>
              <a:t>of a sentence through the </a:t>
            </a:r>
            <a:r>
              <a:rPr lang="en-GB" sz="2400" b="1" dirty="0"/>
              <a:t>voice</a:t>
            </a:r>
            <a:r>
              <a:rPr lang="en-GB" sz="2400" dirty="0"/>
              <a:t> you use.</a:t>
            </a:r>
          </a:p>
          <a:p>
            <a:pPr algn="ctr">
              <a:lnSpc>
                <a:spcPct val="300000"/>
              </a:lnSpc>
            </a:pPr>
            <a:r>
              <a:rPr lang="en-GB" sz="2400" i="1" dirty="0">
                <a:latin typeface="+mj-lt"/>
              </a:rPr>
              <a:t>The dog chewed the carpet. </a:t>
            </a:r>
          </a:p>
          <a:p>
            <a:pPr algn="ctr">
              <a:lnSpc>
                <a:spcPct val="300000"/>
              </a:lnSpc>
            </a:pPr>
            <a:r>
              <a:rPr lang="en-GB" sz="2400" i="1" dirty="0">
                <a:latin typeface="+mj-lt"/>
              </a:rPr>
              <a:t>The carpet was chewed by the dog.</a:t>
            </a:r>
          </a:p>
          <a:p>
            <a:pPr algn="ctr">
              <a:lnSpc>
                <a:spcPct val="300000"/>
              </a:lnSpc>
            </a:pPr>
            <a:r>
              <a:rPr lang="en-GB" sz="2400" i="1" dirty="0">
                <a:latin typeface="+mj-lt"/>
              </a:rPr>
              <a:t>The carpet was chewed.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615044" y="574389"/>
            <a:ext cx="1729949" cy="1021556"/>
          </a:xfrm>
          <a:prstGeom prst="roundRect">
            <a:avLst/>
          </a:prstGeom>
          <a:solidFill>
            <a:srgbClr val="C5E0B4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cap="all" dirty="0"/>
              <a:t>Active: </a:t>
            </a:r>
            <a:r>
              <a:rPr lang="en-GB" cap="all" dirty="0">
                <a:solidFill>
                  <a:srgbClr val="FF0000"/>
                </a:solidFill>
              </a:rPr>
              <a:t>subject</a:t>
            </a:r>
            <a:r>
              <a:rPr lang="en-GB" cap="all" dirty="0"/>
              <a:t> does the </a:t>
            </a:r>
            <a:r>
              <a:rPr lang="en-GB" cap="all" dirty="0">
                <a:solidFill>
                  <a:srgbClr val="0000FF"/>
                </a:solidFill>
              </a:rPr>
              <a:t>verb</a:t>
            </a:r>
          </a:p>
        </p:txBody>
      </p:sp>
      <p:sp>
        <p:nvSpPr>
          <p:cNvPr id="15" name="Rectangle: Rounded Corners 14"/>
          <p:cNvSpPr/>
          <p:nvPr/>
        </p:nvSpPr>
        <p:spPr>
          <a:xfrm>
            <a:off x="9913523" y="574389"/>
            <a:ext cx="1574594" cy="1021556"/>
          </a:xfrm>
          <a:prstGeom prst="roundRect">
            <a:avLst/>
          </a:prstGeom>
          <a:solidFill>
            <a:srgbClr val="C5E0B4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cap="all" dirty="0"/>
              <a:t>Passive: </a:t>
            </a:r>
          </a:p>
          <a:p>
            <a:pPr algn="ctr"/>
            <a:r>
              <a:rPr lang="en-GB" cap="all" dirty="0">
                <a:solidFill>
                  <a:srgbClr val="0000FF"/>
                </a:solidFill>
              </a:rPr>
              <a:t>verb</a:t>
            </a:r>
            <a:r>
              <a:rPr lang="en-GB" cap="all" dirty="0"/>
              <a:t> done to </a:t>
            </a:r>
            <a:r>
              <a:rPr lang="en-GB" cap="all" dirty="0">
                <a:solidFill>
                  <a:srgbClr val="FF0000"/>
                </a:solidFill>
              </a:rPr>
              <a:t>subject</a:t>
            </a:r>
          </a:p>
        </p:txBody>
      </p:sp>
      <p:sp>
        <p:nvSpPr>
          <p:cNvPr id="8" name="Rectangle 7"/>
          <p:cNvSpPr/>
          <p:nvPr/>
        </p:nvSpPr>
        <p:spPr>
          <a:xfrm>
            <a:off x="930444" y="2851418"/>
            <a:ext cx="2561074" cy="58072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emphasis on </a:t>
            </a:r>
            <a:r>
              <a:rPr lang="en-GB" dirty="0">
                <a:solidFill>
                  <a:srgbClr val="FF0000"/>
                </a:solidFill>
              </a:rPr>
              <a:t>the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dog</a:t>
            </a:r>
          </a:p>
        </p:txBody>
      </p:sp>
      <p:sp>
        <p:nvSpPr>
          <p:cNvPr id="9" name="Rectangle 8"/>
          <p:cNvSpPr/>
          <p:nvPr/>
        </p:nvSpPr>
        <p:spPr>
          <a:xfrm>
            <a:off x="930443" y="3862565"/>
            <a:ext cx="2561074" cy="58072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emphasis on </a:t>
            </a:r>
            <a:r>
              <a:rPr lang="en-GB" dirty="0">
                <a:solidFill>
                  <a:srgbClr val="FF0000"/>
                </a:solidFill>
              </a:rPr>
              <a:t>the carpet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30443" y="4875572"/>
            <a:ext cx="2727157" cy="6282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emphasis on </a:t>
            </a:r>
            <a:r>
              <a:rPr lang="en-GB" dirty="0">
                <a:solidFill>
                  <a:srgbClr val="FF0000"/>
                </a:solidFill>
              </a:rPr>
              <a:t>the carpet </a:t>
            </a:r>
            <a:r>
              <a:rPr lang="en-GB" dirty="0">
                <a:solidFill>
                  <a:schemeClr val="tx1"/>
                </a:solidFill>
              </a:rPr>
              <a:t>– dog off the hook!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1380" y="2358427"/>
            <a:ext cx="1814100" cy="1814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5344" y="3862565"/>
            <a:ext cx="2096358" cy="104817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8865344" y="2684748"/>
            <a:ext cx="856172" cy="4079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8865344" y="2671529"/>
            <a:ext cx="387152" cy="11910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: Rounded Corners 17"/>
          <p:cNvSpPr/>
          <p:nvPr/>
        </p:nvSpPr>
        <p:spPr>
          <a:xfrm>
            <a:off x="8288594" y="2851418"/>
            <a:ext cx="1567350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b="1" cap="all" dirty="0"/>
              <a:t>Active</a:t>
            </a:r>
            <a:endParaRPr lang="en-GB" cap="all" dirty="0">
              <a:solidFill>
                <a:srgbClr val="0000FF"/>
              </a:solidFill>
            </a:endParaRPr>
          </a:p>
        </p:txBody>
      </p:sp>
      <p:sp>
        <p:nvSpPr>
          <p:cNvPr id="19" name="Rectangle: Rounded Corners 18"/>
          <p:cNvSpPr/>
          <p:nvPr/>
        </p:nvSpPr>
        <p:spPr>
          <a:xfrm>
            <a:off x="8288594" y="3948617"/>
            <a:ext cx="1567350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b="1" cap="all" dirty="0"/>
              <a:t>Passive</a:t>
            </a:r>
            <a:endParaRPr lang="en-GB" cap="all" dirty="0">
              <a:solidFill>
                <a:srgbClr val="0000FF"/>
              </a:solidFill>
            </a:endParaRPr>
          </a:p>
        </p:txBody>
      </p:sp>
      <p:sp>
        <p:nvSpPr>
          <p:cNvPr id="20" name="Rectangle: Rounded Corners 19"/>
          <p:cNvSpPr/>
          <p:nvPr/>
        </p:nvSpPr>
        <p:spPr>
          <a:xfrm>
            <a:off x="8288594" y="5017667"/>
            <a:ext cx="1567350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b="1" cap="all" dirty="0"/>
              <a:t>Passive</a:t>
            </a:r>
            <a:endParaRPr lang="en-GB" cap="all" dirty="0">
              <a:solidFill>
                <a:srgbClr val="0000FF"/>
              </a:solidFill>
            </a:endParaRP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B557E0CA-73E5-2844-8CA4-8A41F4634B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7218" y="167137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992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uiExpand="1" build="p"/>
      <p:bldP spid="8" grpId="0" uiExpand="1" animBg="1"/>
      <p:bldP spid="9" grpId="0" uiExpand="1" animBg="1"/>
      <p:bldP spid="11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3600" b="1" dirty="0"/>
              <a:t>Choosing passive voice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29867" y="1607874"/>
            <a:ext cx="10573554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Passive voice is sometimes used in </a:t>
            </a:r>
          </a:p>
          <a:p>
            <a:r>
              <a:rPr lang="en-GB" b="1" dirty="0"/>
              <a:t>formal</a:t>
            </a:r>
            <a:r>
              <a:rPr lang="en-GB" dirty="0"/>
              <a:t> or </a:t>
            </a:r>
            <a:r>
              <a:rPr lang="en-GB" b="1" dirty="0"/>
              <a:t>generalised</a:t>
            </a:r>
            <a:r>
              <a:rPr lang="en-GB" dirty="0"/>
              <a:t> writing...</a:t>
            </a:r>
          </a:p>
          <a:p>
            <a:endParaRPr lang="en-GB" dirty="0"/>
          </a:p>
          <a:p>
            <a:pPr>
              <a:lnSpc>
                <a:spcPct val="150000"/>
              </a:lnSpc>
            </a:pPr>
            <a:r>
              <a:rPr lang="en-GB" i="1" dirty="0">
                <a:latin typeface="+mj-lt"/>
              </a:rPr>
              <a:t>Five portions of fruit should be eaten every day.</a:t>
            </a:r>
          </a:p>
          <a:p>
            <a:pPr>
              <a:lnSpc>
                <a:spcPct val="150000"/>
              </a:lnSpc>
            </a:pPr>
            <a:r>
              <a:rPr lang="en-GB" i="1" dirty="0">
                <a:latin typeface="+mj-lt"/>
              </a:rPr>
              <a:t>Care must be taken when using power tools.</a:t>
            </a:r>
          </a:p>
          <a:p>
            <a:pPr>
              <a:lnSpc>
                <a:spcPct val="150000"/>
              </a:lnSpc>
            </a:pPr>
            <a:r>
              <a:rPr lang="en-GB" i="1" dirty="0">
                <a:latin typeface="+mj-lt"/>
              </a:rPr>
              <a:t>The mixture was stirred.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5045" y="574389"/>
            <a:ext cx="1574594" cy="923330"/>
          </a:xfrm>
          <a:prstGeom prst="rect">
            <a:avLst/>
          </a:prstGeom>
          <a:solidFill>
            <a:srgbClr val="C5E0B4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cap="all" dirty="0"/>
              <a:t>Active: </a:t>
            </a:r>
            <a:r>
              <a:rPr lang="en-GB" cap="all" dirty="0">
                <a:solidFill>
                  <a:srgbClr val="FF0000"/>
                </a:solidFill>
              </a:rPr>
              <a:t>subject</a:t>
            </a:r>
            <a:r>
              <a:rPr lang="en-GB" cap="all" dirty="0"/>
              <a:t> does the </a:t>
            </a:r>
            <a:r>
              <a:rPr lang="en-GB" cap="all" dirty="0">
                <a:solidFill>
                  <a:srgbClr val="0000FF"/>
                </a:solidFill>
              </a:rPr>
              <a:t>verb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913523" y="574389"/>
            <a:ext cx="1574594" cy="923330"/>
          </a:xfrm>
          <a:prstGeom prst="rect">
            <a:avLst/>
          </a:prstGeom>
          <a:solidFill>
            <a:srgbClr val="C5E0B4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cap="all" dirty="0"/>
              <a:t>Passive: </a:t>
            </a:r>
          </a:p>
          <a:p>
            <a:pPr algn="ctr"/>
            <a:r>
              <a:rPr lang="en-GB" cap="all" dirty="0">
                <a:solidFill>
                  <a:srgbClr val="0000FF"/>
                </a:solidFill>
              </a:rPr>
              <a:t>verb</a:t>
            </a:r>
            <a:r>
              <a:rPr lang="en-GB" cap="all" dirty="0"/>
              <a:t> done to </a:t>
            </a:r>
            <a:r>
              <a:rPr lang="en-GB" cap="all" dirty="0">
                <a:solidFill>
                  <a:srgbClr val="FF0000"/>
                </a:solidFill>
              </a:rPr>
              <a:t>subject</a:t>
            </a:r>
          </a:p>
        </p:txBody>
      </p:sp>
      <p:sp>
        <p:nvSpPr>
          <p:cNvPr id="8" name="Callout: Line 7"/>
          <p:cNvSpPr/>
          <p:nvPr/>
        </p:nvSpPr>
        <p:spPr>
          <a:xfrm>
            <a:off x="6244461" y="1889559"/>
            <a:ext cx="1340340" cy="806119"/>
          </a:xfrm>
          <a:prstGeom prst="borderCallout1">
            <a:avLst>
              <a:gd name="adj1" fmla="val 52343"/>
              <a:gd name="adj2" fmla="val -443"/>
              <a:gd name="adj3" fmla="val 94828"/>
              <a:gd name="adj4" fmla="val -70883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By people in general.</a:t>
            </a:r>
          </a:p>
        </p:txBody>
      </p:sp>
      <p:sp>
        <p:nvSpPr>
          <p:cNvPr id="9" name="Callout: Line 8"/>
          <p:cNvSpPr/>
          <p:nvPr/>
        </p:nvSpPr>
        <p:spPr>
          <a:xfrm>
            <a:off x="5282734" y="3968028"/>
            <a:ext cx="1344390" cy="885364"/>
          </a:xfrm>
          <a:prstGeom prst="borderCallout1">
            <a:avLst>
              <a:gd name="adj1" fmla="val 48903"/>
              <a:gd name="adj2" fmla="val 768"/>
              <a:gd name="adj3" fmla="val 56695"/>
              <a:gd name="adj4" fmla="val -154016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I do not know who stole it.</a:t>
            </a:r>
          </a:p>
        </p:txBody>
      </p:sp>
      <p:sp>
        <p:nvSpPr>
          <p:cNvPr id="11" name="Callout: Line 10"/>
          <p:cNvSpPr/>
          <p:nvPr/>
        </p:nvSpPr>
        <p:spPr>
          <a:xfrm>
            <a:off x="7584801" y="3025810"/>
            <a:ext cx="1321382" cy="839979"/>
          </a:xfrm>
          <a:prstGeom prst="borderCallout1">
            <a:avLst>
              <a:gd name="adj1" fmla="val 57638"/>
              <a:gd name="adj2" fmla="val 552"/>
              <a:gd name="adj3" fmla="val 61832"/>
              <a:gd name="adj4" fmla="val -294576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It does not matter who stirred it.</a:t>
            </a: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 flipH="1">
            <a:off x="5087563" y="2671306"/>
            <a:ext cx="1156899" cy="3545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29867" y="3784575"/>
            <a:ext cx="9258041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prstClr val="black"/>
                </a:solidFill>
              </a:rPr>
              <a:t>or when elements are </a:t>
            </a:r>
            <a:r>
              <a:rPr lang="en-GB" b="1" dirty="0">
                <a:solidFill>
                  <a:prstClr val="black"/>
                </a:solidFill>
              </a:rPr>
              <a:t>unknown</a:t>
            </a:r>
          </a:p>
          <a:p>
            <a:pPr>
              <a:lnSpc>
                <a:spcPct val="150000"/>
              </a:lnSpc>
            </a:pPr>
            <a:r>
              <a:rPr lang="en-GB" i="1" dirty="0">
                <a:latin typeface="+mj-lt"/>
              </a:rPr>
              <a:t>My bag has been stolen.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5791" y="2607113"/>
            <a:ext cx="1498433" cy="160209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D1F357C-BD60-0044-A2F1-31147F4E1CEB}"/>
              </a:ext>
            </a:extLst>
          </p:cNvPr>
          <p:cNvSpPr/>
          <p:nvPr/>
        </p:nvSpPr>
        <p:spPr>
          <a:xfrm>
            <a:off x="785610" y="4841240"/>
            <a:ext cx="9258041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prstClr val="black"/>
                </a:solidFill>
              </a:rPr>
              <a:t>or to </a:t>
            </a:r>
            <a:r>
              <a:rPr lang="en-GB" b="1" dirty="0">
                <a:solidFill>
                  <a:prstClr val="black"/>
                </a:solidFill>
              </a:rPr>
              <a:t>hide</a:t>
            </a:r>
            <a:r>
              <a:rPr lang="en-GB" dirty="0">
                <a:solidFill>
                  <a:prstClr val="black"/>
                </a:solidFill>
              </a:rPr>
              <a:t> information</a:t>
            </a:r>
            <a:endParaRPr lang="en-GB" b="1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GB" i="1" dirty="0">
                <a:latin typeface="+mj-lt"/>
              </a:rPr>
              <a:t>The hospital was unavoidably closed.</a:t>
            </a:r>
          </a:p>
          <a:p>
            <a:pPr>
              <a:lnSpc>
                <a:spcPct val="150000"/>
              </a:lnSpc>
            </a:pPr>
            <a:r>
              <a:rPr lang="en-GB" i="1" dirty="0">
                <a:latin typeface="+mj-lt"/>
              </a:rPr>
              <a:t>Football cards have been banned at our school. </a:t>
            </a:r>
          </a:p>
        </p:txBody>
      </p:sp>
      <p:sp>
        <p:nvSpPr>
          <p:cNvPr id="16" name="Callout: Line 8">
            <a:extLst>
              <a:ext uri="{FF2B5EF4-FFF2-40B4-BE49-F238E27FC236}">
                <a16:creationId xmlns:a16="http://schemas.microsoft.com/office/drawing/2014/main" xmlns="" id="{53BADD0C-5E0D-DD44-A8C5-CB01E3E90E43}"/>
              </a:ext>
            </a:extLst>
          </p:cNvPr>
          <p:cNvSpPr/>
          <p:nvPr/>
        </p:nvSpPr>
        <p:spPr>
          <a:xfrm>
            <a:off x="7997814" y="4998796"/>
            <a:ext cx="2672740" cy="885364"/>
          </a:xfrm>
          <a:prstGeom prst="borderCallout1">
            <a:avLst>
              <a:gd name="adj1" fmla="val 48903"/>
              <a:gd name="adj2" fmla="val 768"/>
              <a:gd name="adj3" fmla="val 57869"/>
              <a:gd name="adj4" fmla="val -127579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I don’t want you to know who was responsible.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35E9C4E-9F59-674F-8AB0-21ABD52D3B70}"/>
              </a:ext>
            </a:extLst>
          </p:cNvPr>
          <p:cNvCxnSpPr/>
          <p:nvPr/>
        </p:nvCxnSpPr>
        <p:spPr>
          <a:xfrm flipV="1">
            <a:off x="5282734" y="5694218"/>
            <a:ext cx="2707875" cy="2345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82A8913D-BBEC-4749-B750-91C0AA4EDB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74268" y="164915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54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 uiExpand="1" build="p"/>
      <p:bldP spid="8" grpId="0" animBg="1"/>
      <p:bldP spid="9" grpId="0" animBg="1"/>
      <p:bldP spid="11" grpId="0" animBg="1"/>
      <p:bldP spid="6" grpId="0" uiExpand="1" build="p"/>
      <p:bldP spid="13" grpId="0" uiExpand="1" build="p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3481</TotalTime>
  <Words>713</Words>
  <Application>Microsoft Macintosh PowerPoint</Application>
  <PresentationFormat>Custom</PresentationFormat>
  <Paragraphs>128</Paragraphs>
  <Slides>10</Slides>
  <Notes>9</Notes>
  <HiddenSlides>0</HiddenSlides>
  <MMClips>10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1_Office Theme</vt:lpstr>
      <vt:lpstr>Active &amp; Passive Voice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Knowsley CLCs</cp:lastModifiedBy>
  <cp:revision>342</cp:revision>
  <dcterms:created xsi:type="dcterms:W3CDTF">2013-08-23T07:43:20Z</dcterms:created>
  <dcterms:modified xsi:type="dcterms:W3CDTF">2020-05-18T18:26:13Z</dcterms:modified>
</cp:coreProperties>
</file>