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m4a" ContentType="audi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2" r:id="rId2"/>
    <p:sldId id="314" r:id="rId3"/>
    <p:sldId id="315" r:id="rId4"/>
    <p:sldId id="316" r:id="rId5"/>
    <p:sldId id="319" r:id="rId6"/>
    <p:sldId id="320" r:id="rId7"/>
    <p:sldId id="32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11" userDrawn="1">
          <p15:clr>
            <a:srgbClr val="A4A3A4"/>
          </p15:clr>
        </p15:guide>
        <p15:guide id="2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07E32"/>
    <a:srgbClr val="70AD47"/>
    <a:srgbClr val="FF964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56" autoAdjust="0"/>
    <p:restoredTop sz="94660"/>
  </p:normalViewPr>
  <p:slideViewPr>
    <p:cSldViewPr snapToGrid="0">
      <p:cViewPr varScale="1">
        <p:scale>
          <a:sx n="44" d="100"/>
          <a:sy n="44" d="100"/>
        </p:scale>
        <p:origin x="-1808" y="-96"/>
      </p:cViewPr>
      <p:guideLst>
        <p:guide orient="horz" pos="1911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672F8-77AB-4352-948E-F620B939F7AD}" type="datetimeFigureOut">
              <a:rPr lang="en-GB" smtClean="0"/>
              <a:t>18/05/20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56512-AED6-4945-BEAE-C95A5F473B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8342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9292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973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14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075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446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064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18/05/20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04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18/05/20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73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18/05/20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26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18/05/20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10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18/05/20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01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18/05/20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26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18/05/20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9603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18/05/20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2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18/05/20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61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18/05/20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33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18/05/20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74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7FDC4-4081-4D2B-81D2-CFA86B6CD5FA}" type="datetimeFigureOut">
              <a:rPr lang="en-GB" smtClean="0"/>
              <a:t>18/05/20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65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4" Type="http://schemas.openxmlformats.org/officeDocument/2006/relationships/audio" Target="../media/media3.m4a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1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2.tiff"/><Relationship Id="rId6" Type="http://schemas.openxmlformats.org/officeDocument/2006/relationships/image" Target="../media/image1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1.pn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1.png"/><Relationship Id="rId1" Type="http://schemas.microsoft.com/office/2007/relationships/media" Target="../media/media7.m4a"/><Relationship Id="rId2" Type="http://schemas.openxmlformats.org/officeDocument/2006/relationships/audio" Target="../media/media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B8F8166-4394-D34A-8345-3EF4DC09E4D2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D8BFBEA-A642-BB40-A79B-8862E3A1FCA5}"/>
              </a:ext>
            </a:extLst>
          </p:cNvPr>
          <p:cNvSpPr txBox="1"/>
          <p:nvPr/>
        </p:nvSpPr>
        <p:spPr>
          <a:xfrm>
            <a:off x="1939670" y="1907458"/>
            <a:ext cx="831266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</a:rPr>
              <a:t>Punctuation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Semi-colons, colons and dashes to mark independent clauses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Colons and semi-colons in lists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Hyphens to avoid ambiguity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5A9524DB-D582-724F-9326-1C3825A8E2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76080" y="448564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97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60687" y="777954"/>
            <a:ext cx="6523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Using Semi-Colons to link clauses</a:t>
            </a:r>
            <a:endParaRPr lang="en-GB" alt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824810" y="1780207"/>
            <a:ext cx="10494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/>
              <a:t>Semi-colons</a:t>
            </a:r>
            <a:r>
              <a:rPr lang="en-GB" sz="2400" dirty="0"/>
              <a:t> can be used to link two independent clauses that are </a:t>
            </a:r>
            <a:r>
              <a:rPr lang="en-GB" sz="2400" i="1" dirty="0"/>
              <a:t>closely related</a:t>
            </a:r>
            <a:r>
              <a:rPr lang="en-GB" sz="2400" dirty="0"/>
              <a:t>.</a:t>
            </a:r>
          </a:p>
        </p:txBody>
      </p:sp>
      <p:sp>
        <p:nvSpPr>
          <p:cNvPr id="22" name="AutoShape 75"/>
          <p:cNvSpPr>
            <a:spLocks noChangeArrowheads="1"/>
          </p:cNvSpPr>
          <p:nvPr/>
        </p:nvSpPr>
        <p:spPr bwMode="auto">
          <a:xfrm>
            <a:off x="8565708" y="2409855"/>
            <a:ext cx="2904396" cy="862734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semi-colon 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emphasises the </a:t>
            </a:r>
            <a:r>
              <a:rPr lang="en-GB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close link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AutoShape 76"/>
          <p:cNvSpPr>
            <a:spLocks noChangeArrowheads="1"/>
          </p:cNvSpPr>
          <p:nvPr/>
        </p:nvSpPr>
        <p:spPr bwMode="auto">
          <a:xfrm>
            <a:off x="8565707" y="3499285"/>
            <a:ext cx="2904397" cy="1473768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links main clauses like a co-ordinating conjunction. The two clauses have </a:t>
            </a:r>
            <a:r>
              <a:rPr lang="en-GB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equal weight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760687" y="2510002"/>
            <a:ext cx="7305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We tried as hard as we could. We crashed within seconds. </a:t>
            </a:r>
            <a:endParaRPr lang="en-GB" sz="2400" i="1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0687" y="2985405"/>
            <a:ext cx="7379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We tried as hard as we could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 w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 crashed within seconds. </a:t>
            </a:r>
            <a:endParaRPr lang="en-GB" sz="2400" i="1" dirty="0">
              <a:latin typeface="+mj-lt"/>
            </a:endParaRPr>
          </a:p>
        </p:txBody>
      </p:sp>
      <p:sp>
        <p:nvSpPr>
          <p:cNvPr id="14" name="Arrow: Left 13"/>
          <p:cNvSpPr/>
          <p:nvPr/>
        </p:nvSpPr>
        <p:spPr>
          <a:xfrm rot="7705988">
            <a:off x="3977671" y="3518706"/>
            <a:ext cx="458105" cy="258589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788885" y="4124819"/>
            <a:ext cx="7826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Our machine had taken months to build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 i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 was now in pieces. </a:t>
            </a:r>
            <a:endParaRPr lang="en-GB" sz="2400" i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4810" y="4650899"/>
            <a:ext cx="7430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We swam for the shore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 t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crowd applauded and laughed.</a:t>
            </a:r>
            <a:endParaRPr lang="en-GB" sz="2400" i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2966" y="5514424"/>
            <a:ext cx="10345918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To link two clauses: replace the full stop with a semi-colon and then use lower case to start the second main clause. </a:t>
            </a:r>
          </a:p>
        </p:txBody>
      </p:sp>
      <p:sp>
        <p:nvSpPr>
          <p:cNvPr id="6" name="Explosion: 14 Points 5"/>
          <p:cNvSpPr/>
          <p:nvPr/>
        </p:nvSpPr>
        <p:spPr>
          <a:xfrm>
            <a:off x="8297930" y="250764"/>
            <a:ext cx="3514702" cy="1640253"/>
          </a:xfrm>
          <a:prstGeom prst="irregularSeal2">
            <a:avLst/>
          </a:prstGeom>
          <a:solidFill>
            <a:srgbClr val="70AD47"/>
          </a:solidFill>
          <a:ln>
            <a:solidFill>
              <a:srgbClr val="507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Semi-colons are used in </a:t>
            </a:r>
            <a:r>
              <a:rPr lang="en-GB" sz="1600" b="1" dirty="0"/>
              <a:t>formal writing</a:t>
            </a:r>
            <a:r>
              <a:rPr lang="en-GB" sz="1600" dirty="0"/>
              <a:t>.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BA12A49B-B95A-3D4B-9CB8-7BBCE76BC4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85130" y="789446"/>
            <a:ext cx="812800" cy="812800"/>
          </a:xfrm>
          <a:prstGeom prst="rect">
            <a:avLst/>
          </a:prstGeom>
        </p:spPr>
      </p:pic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21719126-B8E8-1645-A84A-CE9CA4D62A7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75507" y="58052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7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33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" grpId="0"/>
      <p:bldP spid="13" grpId="0"/>
      <p:bldP spid="14" grpId="0" animBg="1"/>
      <p:bldP spid="15" grpId="0"/>
      <p:bldP spid="3" grpId="0"/>
      <p:bldP spid="20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24810" y="651282"/>
            <a:ext cx="54428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Using Colons to link clauses</a:t>
            </a:r>
            <a:endParaRPr lang="en-GB" alt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773142" y="1514091"/>
            <a:ext cx="10494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/>
              <a:t>Colons</a:t>
            </a:r>
            <a:r>
              <a:rPr lang="en-GB" sz="2400" dirty="0"/>
              <a:t> are used slightly differently.</a:t>
            </a:r>
          </a:p>
          <a:p>
            <a:pPr>
              <a:spcAft>
                <a:spcPts val="0"/>
              </a:spcAft>
            </a:pPr>
            <a:r>
              <a:rPr lang="en-GB" sz="2400" dirty="0"/>
              <a:t>They also show a link between clauses, when </a:t>
            </a:r>
            <a:r>
              <a:rPr lang="en-GB" sz="2400" i="1" dirty="0"/>
              <a:t>the second clause expands the first</a:t>
            </a:r>
            <a:r>
              <a:rPr lang="en-GB" sz="2400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612281" y="2589247"/>
            <a:ext cx="8213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She flew a record-breaking distance. Her craft was aerodynamic. </a:t>
            </a:r>
            <a:endParaRPr lang="en-GB" sz="2400" i="1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2281" y="3065607"/>
            <a:ext cx="8218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She flew a record-breaking distance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h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er craft was aerodynamic. </a:t>
            </a:r>
            <a:endParaRPr lang="en-GB" sz="2400" i="1" dirty="0">
              <a:latin typeface="+mj-lt"/>
            </a:endParaRPr>
          </a:p>
        </p:txBody>
      </p:sp>
      <p:sp>
        <p:nvSpPr>
          <p:cNvPr id="14" name="Arrow: Left 13"/>
          <p:cNvSpPr/>
          <p:nvPr/>
        </p:nvSpPr>
        <p:spPr>
          <a:xfrm rot="7705988">
            <a:off x="4869222" y="3493250"/>
            <a:ext cx="331480" cy="251073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496745" y="3836611"/>
            <a:ext cx="7986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She deserved her success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s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he had planned her design carefully. </a:t>
            </a:r>
            <a:endParaRPr lang="en-GB" sz="2400" i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5994" y="4385262"/>
            <a:ext cx="8143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She was overwhelmed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s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had not expected to break the record.</a:t>
            </a:r>
            <a:endParaRPr lang="en-GB" sz="2400" i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2966" y="5514424"/>
            <a:ext cx="10345918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To link two clauses: replace the full stop with a </a:t>
            </a:r>
            <a:r>
              <a:rPr lang="en-US" sz="2000" b="1" dirty="0"/>
              <a:t>colon</a:t>
            </a:r>
            <a:r>
              <a:rPr lang="en-US" sz="2000" dirty="0"/>
              <a:t> and then use lower case to start the second main clause. </a:t>
            </a:r>
          </a:p>
        </p:txBody>
      </p:sp>
      <p:sp>
        <p:nvSpPr>
          <p:cNvPr id="6" name="Explosion: 14 Points 5"/>
          <p:cNvSpPr/>
          <p:nvPr/>
        </p:nvSpPr>
        <p:spPr>
          <a:xfrm>
            <a:off x="8297930" y="250764"/>
            <a:ext cx="3514702" cy="1640253"/>
          </a:xfrm>
          <a:prstGeom prst="irregularSeal2">
            <a:avLst/>
          </a:prstGeom>
          <a:solidFill>
            <a:srgbClr val="70AD47"/>
          </a:solidFill>
          <a:ln>
            <a:solidFill>
              <a:srgbClr val="507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Colons are used in </a:t>
            </a:r>
            <a:r>
              <a:rPr lang="en-GB" sz="1600" b="1" dirty="0"/>
              <a:t>formal writing</a:t>
            </a:r>
            <a:r>
              <a:rPr lang="en-GB" sz="1600" dirty="0"/>
              <a:t>.</a:t>
            </a:r>
          </a:p>
        </p:txBody>
      </p:sp>
      <p:sp>
        <p:nvSpPr>
          <p:cNvPr id="21" name="AutoShape 75"/>
          <p:cNvSpPr>
            <a:spLocks noChangeArrowheads="1"/>
          </p:cNvSpPr>
          <p:nvPr/>
        </p:nvSpPr>
        <p:spPr bwMode="auto">
          <a:xfrm>
            <a:off x="8630652" y="2510079"/>
            <a:ext cx="2688231" cy="1089430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colon 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emphasises how the second clause expands on the first.</a:t>
            </a:r>
          </a:p>
        </p:txBody>
      </p:sp>
      <p:sp>
        <p:nvSpPr>
          <p:cNvPr id="24" name="AutoShape 76"/>
          <p:cNvSpPr>
            <a:spLocks noChangeArrowheads="1"/>
          </p:cNvSpPr>
          <p:nvPr/>
        </p:nvSpPr>
        <p:spPr bwMode="auto">
          <a:xfrm>
            <a:off x="8821152" y="3691118"/>
            <a:ext cx="2688232" cy="1687462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links clauses like a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ordinating conjunction. The second clause has </a:t>
            </a:r>
            <a:r>
              <a:rPr lang="en-GB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less weight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 the first.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BEBFE54A-EC16-3945-8EB0-97FDFC1B7A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88376" y="58159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64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35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uiExpand="1" build="p"/>
      <p:bldP spid="2" grpId="0"/>
      <p:bldP spid="13" grpId="0"/>
      <p:bldP spid="14" grpId="0" animBg="1"/>
      <p:bldP spid="15" grpId="0"/>
      <p:bldP spid="3" grpId="0"/>
      <p:bldP spid="20" grpId="0" animBg="1"/>
      <p:bldP spid="6" grpId="0" animBg="1"/>
      <p:bldP spid="21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24810" y="651282"/>
            <a:ext cx="5524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Using Dashes to link clauses</a:t>
            </a:r>
            <a:endParaRPr lang="en-GB" alt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824809" y="1751793"/>
            <a:ext cx="10494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/>
              <a:t>We can use </a:t>
            </a:r>
            <a:r>
              <a:rPr lang="en-GB" sz="2400" b="1" dirty="0"/>
              <a:t>dashes</a:t>
            </a:r>
            <a:r>
              <a:rPr lang="en-GB" sz="2400" dirty="0"/>
              <a:t> like colons and semi-colons.</a:t>
            </a:r>
          </a:p>
          <a:p>
            <a:pPr>
              <a:spcAft>
                <a:spcPts val="0"/>
              </a:spcAft>
            </a:pPr>
            <a:r>
              <a:rPr lang="en-GB" sz="2400" dirty="0"/>
              <a:t>They indicate grammatical breaks.</a:t>
            </a:r>
          </a:p>
          <a:p>
            <a:pPr>
              <a:spcAft>
                <a:spcPts val="0"/>
              </a:spcAft>
            </a:pPr>
            <a:r>
              <a:rPr lang="en-GB" sz="2400" dirty="0"/>
              <a:t>They are used in informal writing—the rules are less precise.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3142" y="3067296"/>
            <a:ext cx="6583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My heart was beating like crazy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—i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 was awesome . </a:t>
            </a:r>
            <a:endParaRPr lang="en-GB" sz="2400" i="1" dirty="0">
              <a:latin typeface="+mj-lt"/>
            </a:endParaRPr>
          </a:p>
        </p:txBody>
      </p:sp>
      <p:sp>
        <p:nvSpPr>
          <p:cNvPr id="14" name="Arrow: Left 13"/>
          <p:cNvSpPr/>
          <p:nvPr/>
        </p:nvSpPr>
        <p:spPr>
          <a:xfrm rot="7705988">
            <a:off x="4625382" y="3532243"/>
            <a:ext cx="331480" cy="251073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24809" y="4090434"/>
            <a:ext cx="4828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I’m so proud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—I 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can’t wait to tell Nan.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i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2966" y="5514424"/>
            <a:ext cx="10345918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To link two clauses: replace the full stop with a </a:t>
            </a:r>
            <a:r>
              <a:rPr lang="en-US" sz="2000" b="1" dirty="0"/>
              <a:t>dash</a:t>
            </a:r>
            <a:r>
              <a:rPr lang="en-US" sz="2000" dirty="0"/>
              <a:t> and then use lower case to start the second main clause. </a:t>
            </a:r>
          </a:p>
        </p:txBody>
      </p:sp>
      <p:sp>
        <p:nvSpPr>
          <p:cNvPr id="6" name="Explosion: 14 Points 5"/>
          <p:cNvSpPr/>
          <p:nvPr/>
        </p:nvSpPr>
        <p:spPr>
          <a:xfrm>
            <a:off x="7898284" y="250764"/>
            <a:ext cx="3914348" cy="1640253"/>
          </a:xfrm>
          <a:prstGeom prst="irregularSeal2">
            <a:avLst/>
          </a:prstGeom>
          <a:solidFill>
            <a:srgbClr val="70AD47"/>
          </a:solidFill>
          <a:ln>
            <a:solidFill>
              <a:srgbClr val="507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Dashes are used in </a:t>
            </a:r>
            <a:r>
              <a:rPr lang="en-GB" sz="1600" b="1" dirty="0"/>
              <a:t>informal writing</a:t>
            </a:r>
            <a:r>
              <a:rPr lang="en-GB" sz="1600" dirty="0"/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3142" y="4618052"/>
            <a:ext cx="5515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It just kept going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—y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ou’re a complete hero. </a:t>
            </a:r>
            <a:endParaRPr lang="en-GB" sz="2400" i="1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7D4C172-2266-D644-A993-04CB434DE87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9199" y="3027511"/>
            <a:ext cx="3619684" cy="2125846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2A86E627-5DB1-BF45-B605-263BCEE59B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68120" y="19973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62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91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" grpId="0" uiExpand="1" build="p"/>
      <p:bldP spid="13" grpId="0"/>
      <p:bldP spid="14" grpId="0" animBg="1"/>
      <p:bldP spid="3" grpId="0"/>
      <p:bldP spid="20" grpId="0" animBg="1"/>
      <p:bldP spid="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24810" y="651282"/>
            <a:ext cx="279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Colons in lists</a:t>
            </a:r>
            <a:endParaRPr lang="en-GB" alt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773142" y="1514091"/>
            <a:ext cx="10494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/>
              <a:t>Colons</a:t>
            </a:r>
            <a:r>
              <a:rPr lang="en-GB" sz="2400" dirty="0"/>
              <a:t> can be used to introduce lists.</a:t>
            </a:r>
          </a:p>
          <a:p>
            <a:pPr>
              <a:spcAft>
                <a:spcPts val="0"/>
              </a:spcAft>
            </a:pPr>
            <a:r>
              <a:rPr lang="en-GB" sz="2400" dirty="0"/>
              <a:t>We use them if the list comes after an </a:t>
            </a:r>
            <a:r>
              <a:rPr lang="en-GB" sz="2400" i="1" dirty="0"/>
              <a:t>independent clause. </a:t>
            </a:r>
          </a:p>
        </p:txBody>
      </p:sp>
      <p:sp>
        <p:nvSpPr>
          <p:cNvPr id="2" name="Rectangle 1"/>
          <p:cNvSpPr/>
          <p:nvPr/>
        </p:nvSpPr>
        <p:spPr>
          <a:xfrm>
            <a:off x="681116" y="2613342"/>
            <a:ext cx="7798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You may be required to bring many items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custard pies, a towel and a change of clothes. </a:t>
            </a:r>
            <a:endParaRPr lang="en-GB" sz="2400" i="1" dirty="0">
              <a:latin typeface="+mj-lt"/>
            </a:endParaRPr>
          </a:p>
        </p:txBody>
      </p:sp>
      <p:sp>
        <p:nvSpPr>
          <p:cNvPr id="14" name="Arrow: Left 13"/>
          <p:cNvSpPr/>
          <p:nvPr/>
        </p:nvSpPr>
        <p:spPr>
          <a:xfrm rot="18316189">
            <a:off x="5781990" y="2456365"/>
            <a:ext cx="331480" cy="251073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620805" y="3444339"/>
            <a:ext cx="7898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 was most impressed by the following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the size of the beards, the range of styles and the care that was taken.</a:t>
            </a:r>
            <a:endParaRPr lang="en-GB" sz="2400" i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2966" y="5514424"/>
            <a:ext cx="10345918" cy="40011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'To be successful you should’ is not an independent clause. We do not use a colon. </a:t>
            </a:r>
          </a:p>
        </p:txBody>
      </p:sp>
      <p:sp>
        <p:nvSpPr>
          <p:cNvPr id="6" name="Explosion: 14 Points 5"/>
          <p:cNvSpPr/>
          <p:nvPr/>
        </p:nvSpPr>
        <p:spPr>
          <a:xfrm>
            <a:off x="8232872" y="648160"/>
            <a:ext cx="3514702" cy="1640253"/>
          </a:xfrm>
          <a:prstGeom prst="irregularSeal2">
            <a:avLst/>
          </a:prstGeom>
          <a:solidFill>
            <a:schemeClr val="accent2"/>
          </a:solidFill>
          <a:ln>
            <a:solidFill>
              <a:srgbClr val="507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Colons are used in </a:t>
            </a:r>
            <a:r>
              <a:rPr lang="en-GB" sz="1600" b="1" dirty="0"/>
              <a:t>formal writing</a:t>
            </a:r>
            <a:r>
              <a:rPr lang="en-GB" sz="1600" dirty="0"/>
              <a:t>.</a:t>
            </a:r>
          </a:p>
        </p:txBody>
      </p:sp>
      <p:sp>
        <p:nvSpPr>
          <p:cNvPr id="21" name="AutoShape 75"/>
          <p:cNvSpPr>
            <a:spLocks noChangeArrowheads="1"/>
          </p:cNvSpPr>
          <p:nvPr/>
        </p:nvSpPr>
        <p:spPr bwMode="auto">
          <a:xfrm>
            <a:off x="8739549" y="2727994"/>
            <a:ext cx="2688231" cy="830997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colon 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comes after the </a:t>
            </a:r>
            <a:r>
              <a:rPr lang="en-GB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independent clause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AutoShape 76"/>
          <p:cNvSpPr>
            <a:spLocks noChangeArrowheads="1"/>
          </p:cNvSpPr>
          <p:nvPr/>
        </p:nvSpPr>
        <p:spPr bwMode="auto">
          <a:xfrm>
            <a:off x="8693959" y="3787029"/>
            <a:ext cx="2688232" cy="1150663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do not use a colon if the words before are not an independent clause.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A41B6FE-AC8C-624E-B35D-08711DC5D26E}"/>
              </a:ext>
            </a:extLst>
          </p:cNvPr>
          <p:cNvSpPr/>
          <p:nvPr/>
        </p:nvSpPr>
        <p:spPr>
          <a:xfrm>
            <a:off x="681116" y="4385101"/>
            <a:ext cx="7898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To be successful you should 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try your best, listen to instructions and have fun.</a:t>
            </a:r>
            <a:endParaRPr lang="en-GB" sz="2400" i="1" dirty="0">
              <a:latin typeface="+mj-lt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F2219713-C5E0-D84F-9FF2-152F971BC142}"/>
              </a:ext>
            </a:extLst>
          </p:cNvPr>
          <p:cNvCxnSpPr>
            <a:cxnSpLocks/>
          </p:cNvCxnSpPr>
          <p:nvPr/>
        </p:nvCxnSpPr>
        <p:spPr>
          <a:xfrm flipV="1">
            <a:off x="801998" y="2999720"/>
            <a:ext cx="4947535" cy="1563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1E9D9E81-590C-DD42-975E-434ECC7E369B}"/>
              </a:ext>
            </a:extLst>
          </p:cNvPr>
          <p:cNvCxnSpPr>
            <a:cxnSpLocks/>
          </p:cNvCxnSpPr>
          <p:nvPr/>
        </p:nvCxnSpPr>
        <p:spPr>
          <a:xfrm>
            <a:off x="809809" y="3812248"/>
            <a:ext cx="4584205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B90E88DF-4BD1-A544-B8D3-69007EDDBF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26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9" grpId="0" uiExpand="1" build="p"/>
      <p:bldP spid="2" grpId="0"/>
      <p:bldP spid="14" grpId="0" animBg="1"/>
      <p:bldP spid="15" grpId="0"/>
      <p:bldP spid="20" grpId="0" animBg="1"/>
      <p:bldP spid="6" grpId="0" animBg="1"/>
      <p:bldP spid="21" grpId="0" animBg="1"/>
      <p:bldP spid="24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88885" y="541606"/>
            <a:ext cx="3874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Semi-Colons in lists</a:t>
            </a:r>
            <a:endParaRPr lang="en-GB" alt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788885" y="1222223"/>
            <a:ext cx="10494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/>
              <a:t>Semi-colons</a:t>
            </a:r>
            <a:r>
              <a:rPr lang="en-GB" sz="2400" dirty="0"/>
              <a:t> can be used to separate items in lists. </a:t>
            </a:r>
          </a:p>
        </p:txBody>
      </p:sp>
      <p:sp>
        <p:nvSpPr>
          <p:cNvPr id="22" name="AutoShape 75"/>
          <p:cNvSpPr>
            <a:spLocks noChangeArrowheads="1"/>
          </p:cNvSpPr>
          <p:nvPr/>
        </p:nvSpPr>
        <p:spPr bwMode="auto">
          <a:xfrm>
            <a:off x="8444496" y="719844"/>
            <a:ext cx="2904397" cy="2948653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hangingPunct="1"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semi-colons 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separate th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four items:</a:t>
            </a:r>
          </a:p>
          <a:p>
            <a:pPr marL="285750" indent="-285750" hangingPunct="1"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lights</a:t>
            </a:r>
          </a:p>
          <a:p>
            <a:pPr marL="285750" indent="-285750" hangingPunct="1"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babies</a:t>
            </a:r>
          </a:p>
          <a:p>
            <a:pPr marL="285750" indent="-285750" hangingPunct="1"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crowd</a:t>
            </a:r>
          </a:p>
          <a:p>
            <a:pPr marL="285750" indent="-285750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judges</a:t>
            </a:r>
          </a:p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en-GB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76"/>
          <p:cNvSpPr>
            <a:spLocks noChangeArrowheads="1"/>
          </p:cNvSpPr>
          <p:nvPr/>
        </p:nvSpPr>
        <p:spPr bwMode="auto">
          <a:xfrm>
            <a:off x="8424481" y="3924107"/>
            <a:ext cx="2904397" cy="1258930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Without </a:t>
            </a:r>
            <a: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semi-colons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it is not clear how many items there are.</a:t>
            </a:r>
          </a:p>
        </p:txBody>
      </p:sp>
      <p:sp>
        <p:nvSpPr>
          <p:cNvPr id="2" name="Rectangle 1"/>
          <p:cNvSpPr/>
          <p:nvPr/>
        </p:nvSpPr>
        <p:spPr>
          <a:xfrm>
            <a:off x="733934" y="2087506"/>
            <a:ext cx="73713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sights we saw amazed us: bright lights; babies, supported by their parents, in the centre of the arena; an enthusiastic, noisy, shouting crowd; and, watching carefully, a group of expert-looking judges. </a:t>
            </a:r>
            <a:endParaRPr lang="en-GB" sz="2400" i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2966" y="5514424"/>
            <a:ext cx="10345918" cy="40011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When the items in a list already include commas, it helps to use semi-colons.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A3CBD6D-5ADC-FD4D-967C-6BD69011F91C}"/>
              </a:ext>
            </a:extLst>
          </p:cNvPr>
          <p:cNvSpPr/>
          <p:nvPr/>
        </p:nvSpPr>
        <p:spPr>
          <a:xfrm>
            <a:off x="733934" y="3796935"/>
            <a:ext cx="73713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507E3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sights we saw amazed us: bright lights, babies, supported by their parents, in the centre of the arena, an enthusiastic, noisy, shouting crowd and, watching carefully, a group of expert-looking judges.  </a:t>
            </a:r>
            <a:endParaRPr lang="en-GB" sz="2400" i="1" dirty="0">
              <a:solidFill>
                <a:srgbClr val="507E32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16CAA72-29F0-364F-AFA2-220C08B9BFA2}"/>
              </a:ext>
            </a:extLst>
          </p:cNvPr>
          <p:cNvSpPr/>
          <p:nvPr/>
        </p:nvSpPr>
        <p:spPr>
          <a:xfrm>
            <a:off x="788885" y="1625841"/>
            <a:ext cx="5990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/>
              <a:t>We use them when it will make the list clearer.</a:t>
            </a:r>
          </a:p>
        </p:txBody>
      </p:sp>
    </p:spTree>
    <p:extLst>
      <p:ext uri="{BB962C8B-B14F-4D97-AF65-F5344CB8AC3E}">
        <p14:creationId xmlns:p14="http://schemas.microsoft.com/office/powerpoint/2010/main" val="4145399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 animBg="1"/>
      <p:bldP spid="23" grpId="0" animBg="1"/>
      <p:bldP spid="2" grpId="0"/>
      <p:bldP spid="20" grpId="0" animBg="1"/>
      <p:bldP spid="16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88885" y="652684"/>
            <a:ext cx="66643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Using hyphens to avoid ambiguity</a:t>
            </a:r>
            <a:endParaRPr lang="en-GB" alt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710761" y="1402963"/>
            <a:ext cx="10494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/>
              <a:t>Hyphens</a:t>
            </a:r>
            <a:r>
              <a:rPr lang="en-GB" sz="2400" dirty="0"/>
              <a:t> can be used to join compound adjectives to avoid confusion.</a:t>
            </a:r>
          </a:p>
        </p:txBody>
      </p:sp>
      <p:sp>
        <p:nvSpPr>
          <p:cNvPr id="22" name="AutoShape 75"/>
          <p:cNvSpPr>
            <a:spLocks noChangeArrowheads="1"/>
          </p:cNvSpPr>
          <p:nvPr/>
        </p:nvSpPr>
        <p:spPr bwMode="auto">
          <a:xfrm>
            <a:off x="7826376" y="1681475"/>
            <a:ext cx="3795798" cy="1301929"/>
          </a:xfrm>
          <a:prstGeom prst="cloudCallo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worm is charming the competition?</a:t>
            </a:r>
          </a:p>
        </p:txBody>
      </p:sp>
      <p:sp>
        <p:nvSpPr>
          <p:cNvPr id="2" name="Rectangle 1"/>
          <p:cNvSpPr/>
          <p:nvPr/>
        </p:nvSpPr>
        <p:spPr>
          <a:xfrm>
            <a:off x="710761" y="1922949"/>
            <a:ext cx="4034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 worm charming competition </a:t>
            </a:r>
            <a:endParaRPr lang="en-GB" sz="2400" i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0291" y="5293434"/>
            <a:ext cx="10345918" cy="40011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Hyphens can also be used when a prefix creates repeated vowels e.g. re-enter (not reenter)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C87C91D-9FF2-4F4E-940A-57E003DC35E2}"/>
              </a:ext>
            </a:extLst>
          </p:cNvPr>
          <p:cNvSpPr/>
          <p:nvPr/>
        </p:nvSpPr>
        <p:spPr>
          <a:xfrm>
            <a:off x="766213" y="3330317"/>
            <a:ext cx="10494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/>
              <a:t>Hyphens</a:t>
            </a:r>
            <a:r>
              <a:rPr lang="en-GB" sz="2400" dirty="0"/>
              <a:t> can be used with prefixes to avoid confusion.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87772EB-F605-A940-A405-AF8E9DDF36D9}"/>
              </a:ext>
            </a:extLst>
          </p:cNvPr>
          <p:cNvSpPr/>
          <p:nvPr/>
        </p:nvSpPr>
        <p:spPr>
          <a:xfrm>
            <a:off x="710761" y="2478698"/>
            <a:ext cx="4034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 worm-charming competition </a:t>
            </a:r>
            <a:endParaRPr lang="en-GB" sz="2400" i="1" dirty="0"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0C5F146-88D3-244E-A37C-90E7A2E7733D}"/>
              </a:ext>
            </a:extLst>
          </p:cNvPr>
          <p:cNvSpPr/>
          <p:nvPr/>
        </p:nvSpPr>
        <p:spPr>
          <a:xfrm>
            <a:off x="673247" y="4333706"/>
            <a:ext cx="3770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Satnam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re-signed last week. </a:t>
            </a:r>
            <a:endParaRPr lang="en-GB" sz="2400" i="1" dirty="0">
              <a:latin typeface="+mj-lt"/>
            </a:endParaRPr>
          </a:p>
        </p:txBody>
      </p:sp>
      <p:sp>
        <p:nvSpPr>
          <p:cNvPr id="24" name="AutoShape 75">
            <a:extLst>
              <a:ext uri="{FF2B5EF4-FFF2-40B4-BE49-F238E27FC236}">
                <a16:creationId xmlns:a16="http://schemas.microsoft.com/office/drawing/2014/main" xmlns="" id="{0566CE7C-B49F-9B4C-AEE5-E2DA39795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662" y="3614270"/>
            <a:ext cx="3263901" cy="1301929"/>
          </a:xfrm>
          <a:prstGeom prst="cloudCallo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thought he was coming back!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8C25D0D-9F46-874C-8973-F98C12BF4097}"/>
              </a:ext>
            </a:extLst>
          </p:cNvPr>
          <p:cNvSpPr/>
          <p:nvPr/>
        </p:nvSpPr>
        <p:spPr>
          <a:xfrm>
            <a:off x="710761" y="3872574"/>
            <a:ext cx="3675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Satnam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resigned last week. </a:t>
            </a:r>
            <a:endParaRPr lang="en-GB" sz="2400" i="1" dirty="0">
              <a:latin typeface="+mj-lt"/>
            </a:endParaRP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6A11E3BF-7B84-1941-96B2-A4F3F79905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28145" y="39248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0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89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2" grpId="0" animBg="1"/>
      <p:bldP spid="20" grpId="0" animBg="1"/>
      <p:bldP spid="17" grpId="0"/>
      <p:bldP spid="18" grpId="0"/>
      <p:bldP spid="21" grpId="0"/>
      <p:bldP spid="24" grpId="0" animBg="1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14289</TotalTime>
  <Words>794</Words>
  <Application>Microsoft Macintosh PowerPoint</Application>
  <PresentationFormat>Custom</PresentationFormat>
  <Paragraphs>73</Paragraphs>
  <Slides>7</Slides>
  <Notes>6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Fiction 5a Plan Resources</dc:title>
  <dc:creator>Grace Woollard</dc:creator>
  <cp:lastModifiedBy>Knowsley CLCs</cp:lastModifiedBy>
  <cp:revision>238</cp:revision>
  <dcterms:created xsi:type="dcterms:W3CDTF">2017-05-06T06:04:13Z</dcterms:created>
  <dcterms:modified xsi:type="dcterms:W3CDTF">2020-05-18T18:25:21Z</dcterms:modified>
</cp:coreProperties>
</file>